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gMPi8bXMbMA+kn/oiKnXqukpbd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5B2C41-C5DD-4B96-9657-B401159E2830}">
  <a:tblStyle styleId="{595B2C41-C5DD-4B96-9657-B401159E283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5" name="Google Shape;285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6" name="Google Shape;286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9" name="Google Shape;289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7" name="Google Shape;307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8" name="Google Shape;308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1" name="Google Shape;311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9" name="Google Shape;329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0" name="Google Shape;330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3" name="Google Shape;333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2" name="Google Shape;352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5" name="Google Shape;355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7" name="Google Shape;397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8" name="Google Shape;398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1" name="Google Shape;401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2" name="Google Shape;102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3" name="Google Shape;103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0" name="Google Shape;140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1" name="Google Shape;141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4" name="Google Shape;144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7" name="Google Shape;167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8" name="Google Shape;168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" name="Google Shape;171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Google Shape;18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6" name="Google Shape;18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9" name="Google Shape;18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Google Shape;203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4" name="Google Shape;204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" name="Google Shape;207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4" name="Google Shape;234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5" name="Google Shape;235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8" name="Google Shape;238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7" name="Google Shape;26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8" name="Google Shape;268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1" name="Google Shape;27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53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50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11" Type="http://schemas.openxmlformats.org/officeDocument/2006/relationships/image" Target="../media/image62.png"/><Relationship Id="rId10" Type="http://schemas.openxmlformats.org/officeDocument/2006/relationships/image" Target="../media/image58.png"/><Relationship Id="rId9" Type="http://schemas.openxmlformats.org/officeDocument/2006/relationships/image" Target="../media/image54.png"/><Relationship Id="rId5" Type="http://schemas.openxmlformats.org/officeDocument/2006/relationships/image" Target="../media/image3.png"/><Relationship Id="rId6" Type="http://schemas.openxmlformats.org/officeDocument/2006/relationships/image" Target="../media/image63.png"/><Relationship Id="rId7" Type="http://schemas.openxmlformats.org/officeDocument/2006/relationships/image" Target="../media/image28.png"/><Relationship Id="rId8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1" Type="http://schemas.openxmlformats.org/officeDocument/2006/relationships/image" Target="../media/image18.png"/><Relationship Id="rId10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1" Type="http://schemas.openxmlformats.org/officeDocument/2006/relationships/image" Target="../media/image23.png"/><Relationship Id="rId10" Type="http://schemas.openxmlformats.org/officeDocument/2006/relationships/image" Target="../media/image41.png"/><Relationship Id="rId12" Type="http://schemas.openxmlformats.org/officeDocument/2006/relationships/image" Target="../media/image32.png"/><Relationship Id="rId9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10" Type="http://schemas.openxmlformats.org/officeDocument/2006/relationships/image" Target="../media/image33.png"/><Relationship Id="rId9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37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1.jpg"/><Relationship Id="rId10" Type="http://schemas.openxmlformats.org/officeDocument/2006/relationships/image" Target="../media/image45.png"/><Relationship Id="rId9" Type="http://schemas.openxmlformats.org/officeDocument/2006/relationships/image" Target="../media/image51.png"/><Relationship Id="rId5" Type="http://schemas.openxmlformats.org/officeDocument/2006/relationships/image" Target="../media/image5.png"/><Relationship Id="rId6" Type="http://schemas.openxmlformats.org/officeDocument/2006/relationships/image" Target="../media/image38.png"/><Relationship Id="rId7" Type="http://schemas.openxmlformats.org/officeDocument/2006/relationships/image" Target="../media/image30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Orange Blob Shape" id="92" name="Google Shape;92;p1"/>
          <p:cNvSpPr/>
          <p:nvPr/>
        </p:nvSpPr>
        <p:spPr>
          <a:xfrm rot="6982806">
            <a:off x="720320" y="6421709"/>
            <a:ext cx="8842248" cy="11861579"/>
          </a:xfrm>
          <a:custGeom>
            <a:rect b="b" l="l" r="r" t="t"/>
            <a:pathLst>
              <a:path extrusionOk="0" h="15815438" w="11789664">
                <a:moveTo>
                  <a:pt x="0" y="0"/>
                </a:moveTo>
                <a:lnTo>
                  <a:pt x="11789664" y="0"/>
                </a:lnTo>
                <a:lnTo>
                  <a:pt x="11789664" y="15815438"/>
                </a:lnTo>
                <a:lnTo>
                  <a:pt x="0" y="15815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5999"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57931" y="201774"/>
            <a:ext cx="8259032" cy="8259032"/>
          </a:xfrm>
          <a:custGeom>
            <a:rect b="b" l="l" r="r" t="t"/>
            <a:pathLst>
              <a:path extrusionOk="0" h="11012043" w="11012043">
                <a:moveTo>
                  <a:pt x="0" y="0"/>
                </a:moveTo>
                <a:lnTo>
                  <a:pt x="11012043" y="0"/>
                </a:lnTo>
                <a:lnTo>
                  <a:pt x="11012043" y="11012043"/>
                </a:lnTo>
                <a:lnTo>
                  <a:pt x="0" y="11012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8553168" y="5182259"/>
            <a:ext cx="831342" cy="574262"/>
          </a:xfrm>
          <a:custGeom>
            <a:rect b="b" l="l" r="r" t="t"/>
            <a:pathLst>
              <a:path extrusionOk="0" h="765683" w="1108456">
                <a:moveTo>
                  <a:pt x="0" y="0"/>
                </a:moveTo>
                <a:lnTo>
                  <a:pt x="1108456" y="0"/>
                </a:lnTo>
                <a:lnTo>
                  <a:pt x="1108456" y="765683"/>
                </a:lnTo>
                <a:lnTo>
                  <a:pt x="0" y="765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" l="0" r="2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9384482" y="-2658407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 txBox="1"/>
          <p:nvPr/>
        </p:nvSpPr>
        <p:spPr>
          <a:xfrm>
            <a:off x="9711018" y="5202386"/>
            <a:ext cx="7548282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48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DETECCIÓN DE ESTAFADORES EN WALLAPOP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-4565294" y="6135836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 rot="10724457">
            <a:off x="16022230" y="7269258"/>
            <a:ext cx="831342" cy="574262"/>
          </a:xfrm>
          <a:custGeom>
            <a:rect b="b" l="l" r="r" t="t"/>
            <a:pathLst>
              <a:path extrusionOk="0" h="765683" w="1108456">
                <a:moveTo>
                  <a:pt x="0" y="0"/>
                </a:moveTo>
                <a:lnTo>
                  <a:pt x="1108456" y="0"/>
                </a:lnTo>
                <a:lnTo>
                  <a:pt x="1108456" y="765683"/>
                </a:lnTo>
                <a:lnTo>
                  <a:pt x="0" y="765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" l="0" r="2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>
            <a:off x="13997003" y="8084185"/>
            <a:ext cx="6973698" cy="2129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Aránzazu Araguás</a:t>
            </a:r>
            <a:endParaRPr/>
          </a:p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Carla Ballesteros</a:t>
            </a:r>
            <a:endParaRPr/>
          </a:p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Imene Mouri</a:t>
            </a:r>
            <a:endParaRPr/>
          </a:p>
          <a:p>
            <a:pPr indent="0" lvl="0" marL="0" marR="0" rtl="0" algn="l">
              <a:lnSpc>
                <a:spcPct val="84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15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/>
          <p:nvPr/>
        </p:nvSpPr>
        <p:spPr>
          <a:xfrm>
            <a:off x="438131" y="7173582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292" name="Google Shape;292;p10"/>
          <p:cNvSpPr/>
          <p:nvPr/>
        </p:nvSpPr>
        <p:spPr>
          <a:xfrm>
            <a:off x="11849738" y="-4940726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293" name="Google Shape;293;p10"/>
          <p:cNvSpPr/>
          <p:nvPr/>
        </p:nvSpPr>
        <p:spPr>
          <a:xfrm rot="-8798399">
            <a:off x="13156928" y="101657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294" name="Google Shape;294;p10"/>
          <p:cNvSpPr/>
          <p:nvPr/>
        </p:nvSpPr>
        <p:spPr>
          <a:xfrm rot="-8798399">
            <a:off x="-2994859" y="-864602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295" name="Google Shape;295;p10"/>
          <p:cNvSpPr/>
          <p:nvPr/>
        </p:nvSpPr>
        <p:spPr>
          <a:xfrm>
            <a:off x="1847152" y="6518076"/>
            <a:ext cx="6232665" cy="2740224"/>
          </a:xfrm>
          <a:custGeom>
            <a:rect b="b" l="l" r="r" t="t"/>
            <a:pathLst>
              <a:path extrusionOk="0" h="2740224" w="6232665">
                <a:moveTo>
                  <a:pt x="0" y="0"/>
                </a:moveTo>
                <a:lnTo>
                  <a:pt x="6232665" y="0"/>
                </a:lnTo>
                <a:lnTo>
                  <a:pt x="6232665" y="2740224"/>
                </a:lnTo>
                <a:lnTo>
                  <a:pt x="0" y="2740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0"/>
          <p:cNvSpPr/>
          <p:nvPr/>
        </p:nvSpPr>
        <p:spPr>
          <a:xfrm>
            <a:off x="9726536" y="6608510"/>
            <a:ext cx="6232665" cy="2649790"/>
          </a:xfrm>
          <a:custGeom>
            <a:rect b="b" l="l" r="r" t="t"/>
            <a:pathLst>
              <a:path extrusionOk="0" h="2649790" w="6232665">
                <a:moveTo>
                  <a:pt x="0" y="0"/>
                </a:moveTo>
                <a:lnTo>
                  <a:pt x="6232665" y="0"/>
                </a:lnTo>
                <a:lnTo>
                  <a:pt x="6232665" y="2649790"/>
                </a:lnTo>
                <a:lnTo>
                  <a:pt x="0" y="264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0"/>
          <p:cNvSpPr/>
          <p:nvPr/>
        </p:nvSpPr>
        <p:spPr>
          <a:xfrm rot="9961243">
            <a:off x="12217189" y="-3026819"/>
            <a:ext cx="10084213" cy="8727472"/>
          </a:xfrm>
          <a:custGeom>
            <a:rect b="b" l="l" r="r" t="t"/>
            <a:pathLst>
              <a:path extrusionOk="0" h="11636629" w="13445617">
                <a:moveTo>
                  <a:pt x="0" y="0"/>
                </a:moveTo>
                <a:lnTo>
                  <a:pt x="13445617" y="0"/>
                </a:lnTo>
                <a:lnTo>
                  <a:pt x="13445617" y="11636629"/>
                </a:lnTo>
                <a:lnTo>
                  <a:pt x="0" y="11636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298" name="Google Shape;298;p10"/>
          <p:cNvSpPr/>
          <p:nvPr/>
        </p:nvSpPr>
        <p:spPr>
          <a:xfrm rot="-976001">
            <a:off x="-4614342" y="5979011"/>
            <a:ext cx="9228677" cy="7986998"/>
          </a:xfrm>
          <a:custGeom>
            <a:rect b="b" l="l" r="r" t="t"/>
            <a:pathLst>
              <a:path extrusionOk="0" h="10649331" w="12304903">
                <a:moveTo>
                  <a:pt x="0" y="0"/>
                </a:moveTo>
                <a:lnTo>
                  <a:pt x="12304903" y="0"/>
                </a:lnTo>
                <a:lnTo>
                  <a:pt x="12304903" y="10649331"/>
                </a:lnTo>
                <a:lnTo>
                  <a:pt x="0" y="10649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299" name="Google Shape;299;p10"/>
          <p:cNvSpPr/>
          <p:nvPr/>
        </p:nvSpPr>
        <p:spPr>
          <a:xfrm>
            <a:off x="855563" y="2256783"/>
            <a:ext cx="7988713" cy="5519737"/>
          </a:xfrm>
          <a:custGeom>
            <a:rect b="b" l="l" r="r" t="t"/>
            <a:pathLst>
              <a:path extrusionOk="0" h="7359650" w="10651617">
                <a:moveTo>
                  <a:pt x="0" y="0"/>
                </a:moveTo>
                <a:lnTo>
                  <a:pt x="10651617" y="0"/>
                </a:lnTo>
                <a:lnTo>
                  <a:pt x="10651617" y="7359650"/>
                </a:lnTo>
                <a:lnTo>
                  <a:pt x="0" y="7359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0"/>
          <p:cNvSpPr/>
          <p:nvPr/>
        </p:nvSpPr>
        <p:spPr>
          <a:xfrm>
            <a:off x="9144000" y="2114804"/>
            <a:ext cx="8112633" cy="5661660"/>
          </a:xfrm>
          <a:custGeom>
            <a:rect b="b" l="l" r="r" t="t"/>
            <a:pathLst>
              <a:path extrusionOk="0" h="7548880" w="10816844">
                <a:moveTo>
                  <a:pt x="0" y="0"/>
                </a:moveTo>
                <a:lnTo>
                  <a:pt x="10816844" y="0"/>
                </a:lnTo>
                <a:lnTo>
                  <a:pt x="10816844" y="7548880"/>
                </a:lnTo>
                <a:lnTo>
                  <a:pt x="0" y="754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0"/>
          <p:cNvSpPr txBox="1"/>
          <p:nvPr/>
        </p:nvSpPr>
        <p:spPr>
          <a:xfrm>
            <a:off x="826110" y="955937"/>
            <a:ext cx="14641881" cy="1205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DETECCIÓN DE ANOMALÍAS</a:t>
            </a:r>
            <a:endParaRPr/>
          </a:p>
        </p:txBody>
      </p:sp>
      <p:sp>
        <p:nvSpPr>
          <p:cNvPr id="302" name="Google Shape;302;p10"/>
          <p:cNvSpPr txBox="1"/>
          <p:nvPr/>
        </p:nvSpPr>
        <p:spPr>
          <a:xfrm>
            <a:off x="826110" y="322725"/>
            <a:ext cx="6460548" cy="1069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786" u="none" cap="none" strike="noStrike">
                <a:solidFill>
                  <a:srgbClr val="18C6B6"/>
                </a:solidFill>
                <a:latin typeface="Arial"/>
                <a:ea typeface="Arial"/>
                <a:cs typeface="Arial"/>
                <a:sym typeface="Arial"/>
              </a:rPr>
              <a:t>VISUALIZACIÓN</a:t>
            </a:r>
            <a:endParaRPr/>
          </a:p>
        </p:txBody>
      </p:sp>
      <p:sp>
        <p:nvSpPr>
          <p:cNvPr id="303" name="Google Shape;303;p10"/>
          <p:cNvSpPr txBox="1"/>
          <p:nvPr/>
        </p:nvSpPr>
        <p:spPr>
          <a:xfrm>
            <a:off x="9873029" y="7843160"/>
            <a:ext cx="5939679" cy="96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5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Confirma que la mayoría de los Top Sellers tienen una mediana de riesgo &gt; 60</a:t>
            </a:r>
            <a:endParaRPr/>
          </a:p>
        </p:txBody>
      </p:sp>
      <p:sp>
        <p:nvSpPr>
          <p:cNvPr id="304" name="Google Shape;304;p10"/>
          <p:cNvSpPr txBox="1"/>
          <p:nvPr/>
        </p:nvSpPr>
        <p:spPr>
          <a:xfrm>
            <a:off x="2014150" y="7843160"/>
            <a:ext cx="5898669" cy="96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5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Muestra que la palabra clave "urgente" es el factor de riesgo textual más común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/>
          <p:nvPr/>
        </p:nvSpPr>
        <p:spPr>
          <a:xfrm>
            <a:off x="438131" y="7173582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314" name="Google Shape;314;p11"/>
          <p:cNvSpPr/>
          <p:nvPr/>
        </p:nvSpPr>
        <p:spPr>
          <a:xfrm>
            <a:off x="11849738" y="-4940726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315" name="Google Shape;315;p11"/>
          <p:cNvSpPr/>
          <p:nvPr/>
        </p:nvSpPr>
        <p:spPr>
          <a:xfrm rot="-8798399">
            <a:off x="13156928" y="101657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316" name="Google Shape;316;p11"/>
          <p:cNvSpPr/>
          <p:nvPr/>
        </p:nvSpPr>
        <p:spPr>
          <a:xfrm rot="-8798399">
            <a:off x="-2994859" y="-864602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317" name="Google Shape;317;p11"/>
          <p:cNvSpPr/>
          <p:nvPr/>
        </p:nvSpPr>
        <p:spPr>
          <a:xfrm>
            <a:off x="1847152" y="6518076"/>
            <a:ext cx="6232665" cy="2740224"/>
          </a:xfrm>
          <a:custGeom>
            <a:rect b="b" l="l" r="r" t="t"/>
            <a:pathLst>
              <a:path extrusionOk="0" h="2740224" w="6232665">
                <a:moveTo>
                  <a:pt x="0" y="0"/>
                </a:moveTo>
                <a:lnTo>
                  <a:pt x="6232665" y="0"/>
                </a:lnTo>
                <a:lnTo>
                  <a:pt x="6232665" y="2740224"/>
                </a:lnTo>
                <a:lnTo>
                  <a:pt x="0" y="2740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1"/>
          <p:cNvSpPr/>
          <p:nvPr/>
        </p:nvSpPr>
        <p:spPr>
          <a:xfrm>
            <a:off x="9726536" y="6608510"/>
            <a:ext cx="6232665" cy="2649790"/>
          </a:xfrm>
          <a:custGeom>
            <a:rect b="b" l="l" r="r" t="t"/>
            <a:pathLst>
              <a:path extrusionOk="0" h="2649790" w="6232665">
                <a:moveTo>
                  <a:pt x="0" y="0"/>
                </a:moveTo>
                <a:lnTo>
                  <a:pt x="6232665" y="0"/>
                </a:lnTo>
                <a:lnTo>
                  <a:pt x="6232665" y="2649790"/>
                </a:lnTo>
                <a:lnTo>
                  <a:pt x="0" y="264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1"/>
          <p:cNvSpPr/>
          <p:nvPr/>
        </p:nvSpPr>
        <p:spPr>
          <a:xfrm rot="9961243">
            <a:off x="12217189" y="-3026819"/>
            <a:ext cx="10084213" cy="8727472"/>
          </a:xfrm>
          <a:custGeom>
            <a:rect b="b" l="l" r="r" t="t"/>
            <a:pathLst>
              <a:path extrusionOk="0" h="11636629" w="13445617">
                <a:moveTo>
                  <a:pt x="0" y="0"/>
                </a:moveTo>
                <a:lnTo>
                  <a:pt x="13445617" y="0"/>
                </a:lnTo>
                <a:lnTo>
                  <a:pt x="13445617" y="11636629"/>
                </a:lnTo>
                <a:lnTo>
                  <a:pt x="0" y="11636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320" name="Google Shape;320;p11"/>
          <p:cNvSpPr/>
          <p:nvPr/>
        </p:nvSpPr>
        <p:spPr>
          <a:xfrm rot="-976001">
            <a:off x="-4614342" y="5979011"/>
            <a:ext cx="9228677" cy="7986998"/>
          </a:xfrm>
          <a:custGeom>
            <a:rect b="b" l="l" r="r" t="t"/>
            <a:pathLst>
              <a:path extrusionOk="0" h="10649331" w="12304903">
                <a:moveTo>
                  <a:pt x="0" y="0"/>
                </a:moveTo>
                <a:lnTo>
                  <a:pt x="12304903" y="0"/>
                </a:lnTo>
                <a:lnTo>
                  <a:pt x="12304903" y="10649331"/>
                </a:lnTo>
                <a:lnTo>
                  <a:pt x="0" y="10649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321" name="Google Shape;321;p11"/>
          <p:cNvSpPr/>
          <p:nvPr/>
        </p:nvSpPr>
        <p:spPr>
          <a:xfrm>
            <a:off x="868310" y="1867379"/>
            <a:ext cx="8190357" cy="5671185"/>
          </a:xfrm>
          <a:custGeom>
            <a:rect b="b" l="l" r="r" t="t"/>
            <a:pathLst>
              <a:path extrusionOk="0" h="7561580" w="10920476">
                <a:moveTo>
                  <a:pt x="0" y="0"/>
                </a:moveTo>
                <a:lnTo>
                  <a:pt x="10920476" y="0"/>
                </a:lnTo>
                <a:lnTo>
                  <a:pt x="10920476" y="7561580"/>
                </a:lnTo>
                <a:lnTo>
                  <a:pt x="0" y="7561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1"/>
          <p:cNvSpPr/>
          <p:nvPr/>
        </p:nvSpPr>
        <p:spPr>
          <a:xfrm>
            <a:off x="9058675" y="1878091"/>
            <a:ext cx="8283035" cy="5649754"/>
          </a:xfrm>
          <a:custGeom>
            <a:rect b="b" l="l" r="r" t="t"/>
            <a:pathLst>
              <a:path extrusionOk="0" h="7533005" w="11044047">
                <a:moveTo>
                  <a:pt x="0" y="0"/>
                </a:moveTo>
                <a:lnTo>
                  <a:pt x="11044047" y="0"/>
                </a:lnTo>
                <a:lnTo>
                  <a:pt x="11044047" y="7533005"/>
                </a:lnTo>
                <a:lnTo>
                  <a:pt x="0" y="7533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1"/>
          <p:cNvSpPr txBox="1"/>
          <p:nvPr/>
        </p:nvSpPr>
        <p:spPr>
          <a:xfrm>
            <a:off x="826110" y="955937"/>
            <a:ext cx="14641881" cy="1205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DETECCIÓN DE ANOMALÍAS</a:t>
            </a:r>
            <a:endParaRPr/>
          </a:p>
        </p:txBody>
      </p:sp>
      <p:sp>
        <p:nvSpPr>
          <p:cNvPr id="324" name="Google Shape;324;p11"/>
          <p:cNvSpPr txBox="1"/>
          <p:nvPr/>
        </p:nvSpPr>
        <p:spPr>
          <a:xfrm>
            <a:off x="826110" y="322725"/>
            <a:ext cx="6460548" cy="1069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786" u="none" cap="none" strike="noStrike">
                <a:solidFill>
                  <a:srgbClr val="18C6B6"/>
                </a:solidFill>
                <a:latin typeface="Arial"/>
                <a:ea typeface="Arial"/>
                <a:cs typeface="Arial"/>
                <a:sym typeface="Arial"/>
              </a:rPr>
              <a:t>VISUALIZACIÓN</a:t>
            </a:r>
            <a:endParaRPr/>
          </a:p>
        </p:txBody>
      </p:sp>
      <p:sp>
        <p:nvSpPr>
          <p:cNvPr id="325" name="Google Shape;325;p11"/>
          <p:cNvSpPr txBox="1"/>
          <p:nvPr/>
        </p:nvSpPr>
        <p:spPr>
          <a:xfrm>
            <a:off x="9873029" y="7696385"/>
            <a:ext cx="59397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5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La altura constante de las barras &gt;60 o &gt;70 indica que la alerta de Alto Riesgo se dispara de forma frecuente</a:t>
            </a:r>
            <a:endParaRPr/>
          </a:p>
        </p:txBody>
      </p:sp>
      <p:sp>
        <p:nvSpPr>
          <p:cNvPr id="326" name="Google Shape;326;p11"/>
          <p:cNvSpPr txBox="1"/>
          <p:nvPr/>
        </p:nvSpPr>
        <p:spPr>
          <a:xfrm>
            <a:off x="1770827" y="7696380"/>
            <a:ext cx="63852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4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Muestra picos claros en 40, 50 y 70 puntos, confirmando que la mayoría de los ítems de riesgo se agrupan en nuestro umbral de alerta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/>
          <p:nvPr/>
        </p:nvSpPr>
        <p:spPr>
          <a:xfrm>
            <a:off x="438131" y="7173582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336" name="Google Shape;336;p12"/>
          <p:cNvSpPr/>
          <p:nvPr/>
        </p:nvSpPr>
        <p:spPr>
          <a:xfrm>
            <a:off x="11849738" y="-4940726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337" name="Google Shape;337;p12"/>
          <p:cNvSpPr/>
          <p:nvPr/>
        </p:nvSpPr>
        <p:spPr>
          <a:xfrm rot="-8798399">
            <a:off x="13156928" y="101657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338" name="Google Shape;338;p12"/>
          <p:cNvSpPr/>
          <p:nvPr/>
        </p:nvSpPr>
        <p:spPr>
          <a:xfrm rot="-8798399">
            <a:off x="-2994859" y="-864602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339" name="Google Shape;339;p12"/>
          <p:cNvSpPr/>
          <p:nvPr/>
        </p:nvSpPr>
        <p:spPr>
          <a:xfrm>
            <a:off x="1847152" y="6518076"/>
            <a:ext cx="6232665" cy="2740224"/>
          </a:xfrm>
          <a:custGeom>
            <a:rect b="b" l="l" r="r" t="t"/>
            <a:pathLst>
              <a:path extrusionOk="0" h="2740224" w="6232665">
                <a:moveTo>
                  <a:pt x="0" y="0"/>
                </a:moveTo>
                <a:lnTo>
                  <a:pt x="6232665" y="0"/>
                </a:lnTo>
                <a:lnTo>
                  <a:pt x="6232665" y="2740224"/>
                </a:lnTo>
                <a:lnTo>
                  <a:pt x="0" y="2740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2"/>
          <p:cNvSpPr/>
          <p:nvPr/>
        </p:nvSpPr>
        <p:spPr>
          <a:xfrm>
            <a:off x="9726536" y="6608510"/>
            <a:ext cx="6232665" cy="2649790"/>
          </a:xfrm>
          <a:custGeom>
            <a:rect b="b" l="l" r="r" t="t"/>
            <a:pathLst>
              <a:path extrusionOk="0" h="2649790" w="6232665">
                <a:moveTo>
                  <a:pt x="0" y="0"/>
                </a:moveTo>
                <a:lnTo>
                  <a:pt x="6232665" y="0"/>
                </a:lnTo>
                <a:lnTo>
                  <a:pt x="6232665" y="2649790"/>
                </a:lnTo>
                <a:lnTo>
                  <a:pt x="0" y="264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2"/>
          <p:cNvSpPr/>
          <p:nvPr/>
        </p:nvSpPr>
        <p:spPr>
          <a:xfrm rot="9961243">
            <a:off x="12217189" y="-3026819"/>
            <a:ext cx="10084213" cy="8727472"/>
          </a:xfrm>
          <a:custGeom>
            <a:rect b="b" l="l" r="r" t="t"/>
            <a:pathLst>
              <a:path extrusionOk="0" h="11636629" w="13445617">
                <a:moveTo>
                  <a:pt x="0" y="0"/>
                </a:moveTo>
                <a:lnTo>
                  <a:pt x="13445617" y="0"/>
                </a:lnTo>
                <a:lnTo>
                  <a:pt x="13445617" y="11636629"/>
                </a:lnTo>
                <a:lnTo>
                  <a:pt x="0" y="11636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342" name="Google Shape;342;p12"/>
          <p:cNvSpPr/>
          <p:nvPr/>
        </p:nvSpPr>
        <p:spPr>
          <a:xfrm rot="-976001">
            <a:off x="-4614342" y="5979011"/>
            <a:ext cx="9228677" cy="7986998"/>
          </a:xfrm>
          <a:custGeom>
            <a:rect b="b" l="l" r="r" t="t"/>
            <a:pathLst>
              <a:path extrusionOk="0" h="10649331" w="12304903">
                <a:moveTo>
                  <a:pt x="0" y="0"/>
                </a:moveTo>
                <a:lnTo>
                  <a:pt x="12304903" y="0"/>
                </a:lnTo>
                <a:lnTo>
                  <a:pt x="12304903" y="10649331"/>
                </a:lnTo>
                <a:lnTo>
                  <a:pt x="0" y="10649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343" name="Google Shape;343;p12"/>
          <p:cNvSpPr/>
          <p:nvPr/>
        </p:nvSpPr>
        <p:spPr>
          <a:xfrm>
            <a:off x="9144000" y="3144717"/>
            <a:ext cx="9587008" cy="4443793"/>
          </a:xfrm>
          <a:custGeom>
            <a:rect b="b" l="l" r="r" t="t"/>
            <a:pathLst>
              <a:path extrusionOk="0" h="5925058" w="12782677">
                <a:moveTo>
                  <a:pt x="0" y="0"/>
                </a:moveTo>
                <a:lnTo>
                  <a:pt x="12782677" y="0"/>
                </a:lnTo>
                <a:lnTo>
                  <a:pt x="12782677" y="5925058"/>
                </a:lnTo>
                <a:lnTo>
                  <a:pt x="0" y="5925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7723" r="-7724" t="0"/>
            </a:stretch>
          </a:blipFill>
          <a:ln>
            <a:noFill/>
          </a:ln>
        </p:spPr>
      </p:sp>
      <p:sp>
        <p:nvSpPr>
          <p:cNvPr id="344" name="Google Shape;344;p12"/>
          <p:cNvSpPr/>
          <p:nvPr/>
        </p:nvSpPr>
        <p:spPr>
          <a:xfrm>
            <a:off x="236195" y="3203897"/>
            <a:ext cx="8846629" cy="4384643"/>
          </a:xfrm>
          <a:custGeom>
            <a:rect b="b" l="l" r="r" t="t"/>
            <a:pathLst>
              <a:path extrusionOk="0" h="5846191" w="11795506">
                <a:moveTo>
                  <a:pt x="0" y="0"/>
                </a:moveTo>
                <a:lnTo>
                  <a:pt x="11795506" y="0"/>
                </a:lnTo>
                <a:lnTo>
                  <a:pt x="11795506" y="5846191"/>
                </a:lnTo>
                <a:lnTo>
                  <a:pt x="0" y="5846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4487" r="-14487" t="0"/>
            </a:stretch>
          </a:blipFill>
          <a:ln>
            <a:noFill/>
          </a:ln>
        </p:spPr>
      </p:sp>
      <p:sp>
        <p:nvSpPr>
          <p:cNvPr id="345" name="Google Shape;345;p12"/>
          <p:cNvSpPr txBox="1"/>
          <p:nvPr/>
        </p:nvSpPr>
        <p:spPr>
          <a:xfrm>
            <a:off x="826110" y="955937"/>
            <a:ext cx="14641881" cy="1205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DETECCIÓN DE ANOMALÍAS</a:t>
            </a:r>
            <a:endParaRPr/>
          </a:p>
        </p:txBody>
      </p:sp>
      <p:sp>
        <p:nvSpPr>
          <p:cNvPr id="346" name="Google Shape;346;p12"/>
          <p:cNvSpPr txBox="1"/>
          <p:nvPr/>
        </p:nvSpPr>
        <p:spPr>
          <a:xfrm>
            <a:off x="826110" y="322725"/>
            <a:ext cx="6460548" cy="1069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786" u="none" cap="none" strike="noStrike">
                <a:solidFill>
                  <a:srgbClr val="18C6B6"/>
                </a:solidFill>
                <a:latin typeface="Arial"/>
                <a:ea typeface="Arial"/>
                <a:cs typeface="Arial"/>
                <a:sym typeface="Arial"/>
              </a:rPr>
              <a:t>VISUALIZACIÓN</a:t>
            </a:r>
            <a:endParaRPr/>
          </a:p>
        </p:txBody>
      </p:sp>
      <p:sp>
        <p:nvSpPr>
          <p:cNvPr id="347" name="Google Shape;347;p12"/>
          <p:cNvSpPr txBox="1"/>
          <p:nvPr/>
        </p:nvSpPr>
        <p:spPr>
          <a:xfrm>
            <a:off x="9873025" y="7514099"/>
            <a:ext cx="5939700" cy="1518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5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Si mostramos solo los que tienen un factor de riesgo mayor a 75, nos salen los siguientes anuncios.</a:t>
            </a:r>
            <a:endParaRPr/>
          </a:p>
        </p:txBody>
      </p:sp>
      <p:sp>
        <p:nvSpPr>
          <p:cNvPr id="348" name="Google Shape;348;p12"/>
          <p:cNvSpPr txBox="1"/>
          <p:nvPr/>
        </p:nvSpPr>
        <p:spPr>
          <a:xfrm>
            <a:off x="1914325" y="7523625"/>
            <a:ext cx="6232800" cy="145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4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Muestra la distribución de la actividad en España, con gran concentración en las zonas de alta densidad (Madrid, Barcelona...)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5224138" y="486375"/>
            <a:ext cx="111105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86">
                <a:solidFill>
                  <a:srgbClr val="152540"/>
                </a:solidFill>
              </a:rPr>
              <a:t>ALERTAS</a:t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 rot="-6399961">
            <a:off x="16290259" y="-7440535"/>
            <a:ext cx="13805154" cy="17698879"/>
          </a:xfrm>
          <a:custGeom>
            <a:rect b="b" l="l" r="r" t="t"/>
            <a:pathLst>
              <a:path extrusionOk="0" h="23598505" w="18406872">
                <a:moveTo>
                  <a:pt x="0" y="0"/>
                </a:moveTo>
                <a:lnTo>
                  <a:pt x="18406872" y="0"/>
                </a:lnTo>
                <a:lnTo>
                  <a:pt x="18406872" y="23598505"/>
                </a:lnTo>
                <a:lnTo>
                  <a:pt x="0" y="23598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9" r="-78" t="0"/>
            </a:stretch>
          </a:blipFill>
          <a:ln>
            <a:noFill/>
          </a:ln>
        </p:spPr>
      </p:sp>
      <p:cxnSp>
        <p:nvCxnSpPr>
          <p:cNvPr id="359" name="Google Shape;359;p13"/>
          <p:cNvCxnSpPr/>
          <p:nvPr/>
        </p:nvCxnSpPr>
        <p:spPr>
          <a:xfrm>
            <a:off x="770665" y="1956642"/>
            <a:ext cx="62365" cy="1645670"/>
          </a:xfrm>
          <a:prstGeom prst="straightConnector1">
            <a:avLst/>
          </a:prstGeom>
          <a:noFill/>
          <a:ln cap="rnd" cmpd="sng" w="114300">
            <a:solidFill>
              <a:srgbClr val="E3D8D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3"/>
          <p:cNvCxnSpPr/>
          <p:nvPr/>
        </p:nvCxnSpPr>
        <p:spPr>
          <a:xfrm flipH="1">
            <a:off x="881836" y="5010493"/>
            <a:ext cx="6276" cy="1140794"/>
          </a:xfrm>
          <a:prstGeom prst="straightConnector1">
            <a:avLst/>
          </a:prstGeom>
          <a:noFill/>
          <a:ln cap="rnd" cmpd="sng" w="114300">
            <a:solidFill>
              <a:srgbClr val="E3D8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13"/>
          <p:cNvSpPr/>
          <p:nvPr/>
        </p:nvSpPr>
        <p:spPr>
          <a:xfrm>
            <a:off x="16537230" y="-18190"/>
            <a:ext cx="1966436" cy="1884236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id="362" name="Google Shape;362;p13"/>
          <p:cNvSpPr/>
          <p:nvPr/>
        </p:nvSpPr>
        <p:spPr>
          <a:xfrm>
            <a:off x="17259300" y="8746182"/>
            <a:ext cx="1966436" cy="1884235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id="363" name="Google Shape;363;p13"/>
          <p:cNvSpPr/>
          <p:nvPr/>
        </p:nvSpPr>
        <p:spPr>
          <a:xfrm rot="659918">
            <a:off x="-442218" y="-3550151"/>
            <a:ext cx="6556153" cy="6126956"/>
          </a:xfrm>
          <a:custGeom>
            <a:rect b="b" l="l" r="r" t="t"/>
            <a:pathLst>
              <a:path extrusionOk="0" h="8169275" w="8741537">
                <a:moveTo>
                  <a:pt x="0" y="0"/>
                </a:moveTo>
                <a:lnTo>
                  <a:pt x="8741537" y="0"/>
                </a:lnTo>
                <a:lnTo>
                  <a:pt x="8741537" y="8169275"/>
                </a:lnTo>
                <a:lnTo>
                  <a:pt x="0" y="816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" l="0" r="0" t="-8"/>
            </a:stretch>
          </a:blipFill>
          <a:ln>
            <a:noFill/>
          </a:ln>
        </p:spPr>
      </p:sp>
      <p:sp>
        <p:nvSpPr>
          <p:cNvPr id="364" name="Google Shape;364;p13"/>
          <p:cNvSpPr/>
          <p:nvPr/>
        </p:nvSpPr>
        <p:spPr>
          <a:xfrm>
            <a:off x="2840334" y="1956642"/>
            <a:ext cx="1715738" cy="1715738"/>
          </a:xfrm>
          <a:custGeom>
            <a:rect b="b" l="l" r="r" t="t"/>
            <a:pathLst>
              <a:path extrusionOk="0" h="2287651" w="2287651">
                <a:moveTo>
                  <a:pt x="0" y="0"/>
                </a:moveTo>
                <a:lnTo>
                  <a:pt x="2287651" y="0"/>
                </a:lnTo>
                <a:lnTo>
                  <a:pt x="2287651" y="2287651"/>
                </a:lnTo>
                <a:lnTo>
                  <a:pt x="0" y="2287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3"/>
          <p:cNvSpPr/>
          <p:nvPr/>
        </p:nvSpPr>
        <p:spPr>
          <a:xfrm>
            <a:off x="5041859" y="2737856"/>
            <a:ext cx="2555176" cy="741045"/>
          </a:xfrm>
          <a:custGeom>
            <a:rect b="b" l="l" r="r" t="t"/>
            <a:pathLst>
              <a:path extrusionOk="0" h="988060" w="3406902">
                <a:moveTo>
                  <a:pt x="0" y="0"/>
                </a:moveTo>
                <a:lnTo>
                  <a:pt x="3406902" y="0"/>
                </a:lnTo>
                <a:lnTo>
                  <a:pt x="3406902" y="988060"/>
                </a:lnTo>
                <a:lnTo>
                  <a:pt x="0" y="988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36" l="0" r="0" t="-343"/>
            </a:stretch>
          </a:blipFill>
          <a:ln>
            <a:noFill/>
          </a:ln>
        </p:spPr>
      </p:sp>
      <p:sp>
        <p:nvSpPr>
          <p:cNvPr id="366" name="Google Shape;366;p13"/>
          <p:cNvSpPr/>
          <p:nvPr/>
        </p:nvSpPr>
        <p:spPr>
          <a:xfrm>
            <a:off x="10588827" y="2756039"/>
            <a:ext cx="2429732" cy="704659"/>
          </a:xfrm>
          <a:custGeom>
            <a:rect b="b" l="l" r="r" t="t"/>
            <a:pathLst>
              <a:path extrusionOk="0" h="939546" w="3239643">
                <a:moveTo>
                  <a:pt x="0" y="0"/>
                </a:moveTo>
                <a:lnTo>
                  <a:pt x="3239643" y="0"/>
                </a:lnTo>
                <a:lnTo>
                  <a:pt x="3239643" y="939546"/>
                </a:lnTo>
                <a:lnTo>
                  <a:pt x="0" y="93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39" l="0" r="0" t="-342"/>
            </a:stretch>
          </a:blipFill>
          <a:ln>
            <a:noFill/>
          </a:ln>
        </p:spPr>
      </p:sp>
      <p:sp>
        <p:nvSpPr>
          <p:cNvPr id="367" name="Google Shape;367;p13"/>
          <p:cNvSpPr/>
          <p:nvPr/>
        </p:nvSpPr>
        <p:spPr>
          <a:xfrm>
            <a:off x="113400" y="6791191"/>
            <a:ext cx="715164" cy="678442"/>
          </a:xfrm>
          <a:custGeom>
            <a:rect b="b" l="l" r="r" t="t"/>
            <a:pathLst>
              <a:path extrusionOk="0" h="1022985" w="1078357">
                <a:moveTo>
                  <a:pt x="0" y="0"/>
                </a:moveTo>
                <a:lnTo>
                  <a:pt x="1078357" y="0"/>
                </a:lnTo>
                <a:lnTo>
                  <a:pt x="1078357" y="1022985"/>
                </a:lnTo>
                <a:lnTo>
                  <a:pt x="0" y="102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" l="-24" r="-19" t="0"/>
            </a:stretch>
          </a:blipFill>
          <a:ln>
            <a:noFill/>
          </a:ln>
        </p:spPr>
      </p:sp>
      <p:sp>
        <p:nvSpPr>
          <p:cNvPr id="368" name="Google Shape;368;p13"/>
          <p:cNvSpPr/>
          <p:nvPr/>
        </p:nvSpPr>
        <p:spPr>
          <a:xfrm>
            <a:off x="537650" y="7607937"/>
            <a:ext cx="840772" cy="1028319"/>
          </a:xfrm>
          <a:custGeom>
            <a:rect b="b" l="l" r="r" t="t"/>
            <a:pathLst>
              <a:path extrusionOk="0" h="1371092" w="1121029">
                <a:moveTo>
                  <a:pt x="0" y="0"/>
                </a:moveTo>
                <a:lnTo>
                  <a:pt x="1121029" y="0"/>
                </a:lnTo>
                <a:lnTo>
                  <a:pt x="1121029" y="1371092"/>
                </a:lnTo>
                <a:lnTo>
                  <a:pt x="0" y="137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2" l="0" r="-3" t="0"/>
            </a:stretch>
          </a:blipFill>
          <a:ln>
            <a:noFill/>
          </a:ln>
        </p:spPr>
      </p:sp>
      <p:sp>
        <p:nvSpPr>
          <p:cNvPr id="369" name="Google Shape;369;p13"/>
          <p:cNvSpPr/>
          <p:nvPr/>
        </p:nvSpPr>
        <p:spPr>
          <a:xfrm>
            <a:off x="5688803" y="6791191"/>
            <a:ext cx="716614" cy="679817"/>
          </a:xfrm>
          <a:custGeom>
            <a:rect b="b" l="l" r="r" t="t"/>
            <a:pathLst>
              <a:path extrusionOk="0" h="1022985" w="1078357">
                <a:moveTo>
                  <a:pt x="0" y="0"/>
                </a:moveTo>
                <a:lnTo>
                  <a:pt x="1078357" y="0"/>
                </a:lnTo>
                <a:lnTo>
                  <a:pt x="1078357" y="1022985"/>
                </a:lnTo>
                <a:lnTo>
                  <a:pt x="0" y="102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" l="-24" r="-19" t="0"/>
            </a:stretch>
          </a:blipFill>
          <a:ln>
            <a:noFill/>
          </a:ln>
        </p:spPr>
      </p:sp>
      <p:sp>
        <p:nvSpPr>
          <p:cNvPr id="370" name="Google Shape;370;p13"/>
          <p:cNvSpPr/>
          <p:nvPr/>
        </p:nvSpPr>
        <p:spPr>
          <a:xfrm>
            <a:off x="5688803" y="7673539"/>
            <a:ext cx="716994" cy="771687"/>
          </a:xfrm>
          <a:custGeom>
            <a:rect b="b" l="l" r="r" t="t"/>
            <a:pathLst>
              <a:path extrusionOk="0" h="1148588" w="1067181">
                <a:moveTo>
                  <a:pt x="0" y="0"/>
                </a:moveTo>
                <a:lnTo>
                  <a:pt x="1067181" y="0"/>
                </a:lnTo>
                <a:lnTo>
                  <a:pt x="1067181" y="1148588"/>
                </a:lnTo>
                <a:lnTo>
                  <a:pt x="0" y="1148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3" r="-9" t="0"/>
            </a:stretch>
          </a:blipFill>
          <a:ln>
            <a:noFill/>
          </a:ln>
        </p:spPr>
      </p:sp>
      <p:sp>
        <p:nvSpPr>
          <p:cNvPr id="371" name="Google Shape;371;p13"/>
          <p:cNvSpPr/>
          <p:nvPr/>
        </p:nvSpPr>
        <p:spPr>
          <a:xfrm>
            <a:off x="8289396" y="2304826"/>
            <a:ext cx="1607058" cy="1607058"/>
          </a:xfrm>
          <a:custGeom>
            <a:rect b="b" l="l" r="r" t="t"/>
            <a:pathLst>
              <a:path extrusionOk="0" h="1607058" w="1607058">
                <a:moveTo>
                  <a:pt x="0" y="0"/>
                </a:moveTo>
                <a:lnTo>
                  <a:pt x="1607058" y="0"/>
                </a:lnTo>
                <a:lnTo>
                  <a:pt x="1607058" y="1607057"/>
                </a:lnTo>
                <a:lnTo>
                  <a:pt x="0" y="1607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3"/>
          <p:cNvSpPr txBox="1"/>
          <p:nvPr/>
        </p:nvSpPr>
        <p:spPr>
          <a:xfrm>
            <a:off x="0" y="1113053"/>
            <a:ext cx="770662" cy="239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826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73" name="Google Shape;373;p13"/>
          <p:cNvSpPr txBox="1"/>
          <p:nvPr/>
        </p:nvSpPr>
        <p:spPr>
          <a:xfrm>
            <a:off x="38373" y="4298061"/>
            <a:ext cx="676775" cy="2104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508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74" name="Google Shape;374;p13"/>
          <p:cNvSpPr txBox="1"/>
          <p:nvPr/>
        </p:nvSpPr>
        <p:spPr>
          <a:xfrm>
            <a:off x="13268066" y="2694191"/>
            <a:ext cx="3066574" cy="67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13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NOTIFICACIÓN</a:t>
            </a:r>
            <a:endParaRPr/>
          </a:p>
        </p:txBody>
      </p:sp>
      <p:sp>
        <p:nvSpPr>
          <p:cNvPr id="375" name="Google Shape;375;p13"/>
          <p:cNvSpPr txBox="1"/>
          <p:nvPr/>
        </p:nvSpPr>
        <p:spPr>
          <a:xfrm>
            <a:off x="2221288" y="3605717"/>
            <a:ext cx="2953843" cy="105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ELASTICSEARCH</a:t>
            </a:r>
            <a:endParaRPr/>
          </a:p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/DATA STREAM</a:t>
            </a:r>
            <a:endParaRPr/>
          </a:p>
        </p:txBody>
      </p:sp>
      <p:sp>
        <p:nvSpPr>
          <p:cNvPr id="376" name="Google Shape;376;p13"/>
          <p:cNvSpPr txBox="1"/>
          <p:nvPr/>
        </p:nvSpPr>
        <p:spPr>
          <a:xfrm>
            <a:off x="736706" y="5194053"/>
            <a:ext cx="5923006" cy="957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13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REGLAS CLAVE</a:t>
            </a:r>
            <a:endParaRPr/>
          </a:p>
        </p:txBody>
      </p:sp>
      <p:sp>
        <p:nvSpPr>
          <p:cNvPr id="377" name="Google Shape;377;p13"/>
          <p:cNvSpPr txBox="1"/>
          <p:nvPr/>
        </p:nvSpPr>
        <p:spPr>
          <a:xfrm>
            <a:off x="320747" y="6886441"/>
            <a:ext cx="5246522" cy="58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0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REGLA 1: ALTO RIESGO</a:t>
            </a:r>
            <a:endParaRPr/>
          </a:p>
        </p:txBody>
      </p:sp>
      <p:sp>
        <p:nvSpPr>
          <p:cNvPr id="378" name="Google Shape;378;p13"/>
          <p:cNvSpPr txBox="1"/>
          <p:nvPr/>
        </p:nvSpPr>
        <p:spPr>
          <a:xfrm>
            <a:off x="7882964" y="3867933"/>
            <a:ext cx="2554471" cy="52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ELASTALERT</a:t>
            </a:r>
            <a:endParaRPr/>
          </a:p>
        </p:txBody>
      </p:sp>
      <p:sp>
        <p:nvSpPr>
          <p:cNvPr id="379" name="Google Shape;379;p13"/>
          <p:cNvSpPr txBox="1"/>
          <p:nvPr/>
        </p:nvSpPr>
        <p:spPr>
          <a:xfrm>
            <a:off x="1378463" y="7540189"/>
            <a:ext cx="3393698" cy="587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SI RISK_SCORE&gt;60</a:t>
            </a:r>
            <a:endParaRPr/>
          </a:p>
        </p:txBody>
      </p:sp>
      <p:sp>
        <p:nvSpPr>
          <p:cNvPr id="380" name="Google Shape;380;p13"/>
          <p:cNvSpPr txBox="1"/>
          <p:nvPr/>
        </p:nvSpPr>
        <p:spPr>
          <a:xfrm>
            <a:off x="671630" y="7628652"/>
            <a:ext cx="633412" cy="581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00A79D"/>
                </a:solidFill>
                <a:latin typeface="Arial"/>
                <a:ea typeface="Arial"/>
                <a:cs typeface="Arial"/>
                <a:sym typeface="Arial"/>
              </a:rPr>
              <a:t>+60</a:t>
            </a:r>
            <a:endParaRPr/>
          </a:p>
        </p:txBody>
      </p:sp>
      <p:sp>
        <p:nvSpPr>
          <p:cNvPr id="381" name="Google Shape;381;p13"/>
          <p:cNvSpPr txBox="1"/>
          <p:nvPr/>
        </p:nvSpPr>
        <p:spPr>
          <a:xfrm>
            <a:off x="5688803" y="6858514"/>
            <a:ext cx="6023341" cy="58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0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REGLA 2: PRECIO BAJO</a:t>
            </a:r>
            <a:endParaRPr/>
          </a:p>
        </p:txBody>
      </p:sp>
      <p:sp>
        <p:nvSpPr>
          <p:cNvPr id="382" name="Google Shape;382;p13"/>
          <p:cNvSpPr txBox="1"/>
          <p:nvPr/>
        </p:nvSpPr>
        <p:spPr>
          <a:xfrm>
            <a:off x="6348959" y="7622521"/>
            <a:ext cx="4238037" cy="587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SI PRICE_AMOUNT &lt;100</a:t>
            </a:r>
            <a:endParaRPr/>
          </a:p>
        </p:txBody>
      </p:sp>
      <p:sp>
        <p:nvSpPr>
          <p:cNvPr id="383" name="Google Shape;383;p13"/>
          <p:cNvSpPr txBox="1"/>
          <p:nvPr/>
        </p:nvSpPr>
        <p:spPr>
          <a:xfrm>
            <a:off x="1843890" y="8158843"/>
            <a:ext cx="3164928" cy="587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CAPTURA FRAUDE</a:t>
            </a:r>
            <a:endParaRPr/>
          </a:p>
        </p:txBody>
      </p:sp>
      <p:sp>
        <p:nvSpPr>
          <p:cNvPr id="384" name="Google Shape;384;p13"/>
          <p:cNvSpPr txBox="1"/>
          <p:nvPr/>
        </p:nvSpPr>
        <p:spPr>
          <a:xfrm>
            <a:off x="6916728" y="8084880"/>
            <a:ext cx="3092222" cy="587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FILTRA LO FALSO</a:t>
            </a:r>
            <a:endParaRPr/>
          </a:p>
        </p:txBody>
      </p:sp>
      <p:sp>
        <p:nvSpPr>
          <p:cNvPr id="385" name="Google Shape;385;p13"/>
          <p:cNvSpPr/>
          <p:nvPr/>
        </p:nvSpPr>
        <p:spPr>
          <a:xfrm>
            <a:off x="11187071" y="6791191"/>
            <a:ext cx="715164" cy="678442"/>
          </a:xfrm>
          <a:custGeom>
            <a:rect b="b" l="l" r="r" t="t"/>
            <a:pathLst>
              <a:path extrusionOk="0" h="1022985" w="1078357">
                <a:moveTo>
                  <a:pt x="0" y="0"/>
                </a:moveTo>
                <a:lnTo>
                  <a:pt x="1078357" y="0"/>
                </a:lnTo>
                <a:lnTo>
                  <a:pt x="1078357" y="1022985"/>
                </a:lnTo>
                <a:lnTo>
                  <a:pt x="0" y="102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" l="-24" r="-19" t="0"/>
            </a:stretch>
          </a:blipFill>
          <a:ln>
            <a:noFill/>
          </a:ln>
        </p:spPr>
      </p:sp>
      <p:sp>
        <p:nvSpPr>
          <p:cNvPr id="386" name="Google Shape;386;p13"/>
          <p:cNvSpPr txBox="1"/>
          <p:nvPr/>
        </p:nvSpPr>
        <p:spPr>
          <a:xfrm>
            <a:off x="11358688" y="6857139"/>
            <a:ext cx="6885940" cy="58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0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REGLA 3: KEYWORD DE RIESGO</a:t>
            </a:r>
            <a:endParaRPr/>
          </a:p>
        </p:txBody>
      </p:sp>
      <p:sp>
        <p:nvSpPr>
          <p:cNvPr id="387" name="Google Shape;387;p13"/>
          <p:cNvSpPr txBox="1"/>
          <p:nvPr/>
        </p:nvSpPr>
        <p:spPr>
          <a:xfrm>
            <a:off x="11453075" y="7408573"/>
            <a:ext cx="6697165" cy="107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SI EXISTE ENRICHMENT.SUSPICIOUS_KEYWORDS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/>
          <p:nvPr/>
        </p:nvSpPr>
        <p:spPr>
          <a:xfrm>
            <a:off x="0" y="2106145"/>
            <a:ext cx="11273067" cy="5986765"/>
          </a:xfrm>
          <a:custGeom>
            <a:rect b="b" l="l" r="r" t="t"/>
            <a:pathLst>
              <a:path extrusionOk="0" h="5986765" w="11273067">
                <a:moveTo>
                  <a:pt x="0" y="0"/>
                </a:moveTo>
                <a:lnTo>
                  <a:pt x="11273067" y="0"/>
                </a:lnTo>
                <a:lnTo>
                  <a:pt x="11273067" y="5986765"/>
                </a:lnTo>
                <a:lnTo>
                  <a:pt x="0" y="598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14"/>
          <p:cNvSpPr/>
          <p:nvPr/>
        </p:nvSpPr>
        <p:spPr>
          <a:xfrm>
            <a:off x="11273067" y="1928003"/>
            <a:ext cx="7014933" cy="6343048"/>
          </a:xfrm>
          <a:custGeom>
            <a:rect b="b" l="l" r="r" t="t"/>
            <a:pathLst>
              <a:path extrusionOk="0" h="6343048" w="7014933">
                <a:moveTo>
                  <a:pt x="0" y="0"/>
                </a:moveTo>
                <a:lnTo>
                  <a:pt x="7014933" y="0"/>
                </a:lnTo>
                <a:lnTo>
                  <a:pt x="7014933" y="6343048"/>
                </a:lnTo>
                <a:lnTo>
                  <a:pt x="0" y="6343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14"/>
          <p:cNvSpPr/>
          <p:nvPr/>
        </p:nvSpPr>
        <p:spPr>
          <a:xfrm rot="5400000">
            <a:off x="9790236" y="6303576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754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/>
          <p:cNvSpPr txBox="1"/>
          <p:nvPr/>
        </p:nvSpPr>
        <p:spPr>
          <a:xfrm>
            <a:off x="1758651" y="2978935"/>
            <a:ext cx="8622507" cy="4891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322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MUCHAS GRACIAS</a:t>
            </a:r>
            <a:endParaRPr/>
          </a:p>
        </p:txBody>
      </p:sp>
      <p:cxnSp>
        <p:nvCxnSpPr>
          <p:cNvPr id="404" name="Google Shape;404;p15"/>
          <p:cNvCxnSpPr/>
          <p:nvPr/>
        </p:nvCxnSpPr>
        <p:spPr>
          <a:xfrm rot="5367180">
            <a:off x="-2012642" y="5119688"/>
            <a:ext cx="6982549" cy="0"/>
          </a:xfrm>
          <a:prstGeom prst="straightConnector1">
            <a:avLst/>
          </a:prstGeom>
          <a:noFill/>
          <a:ln cap="rnd" cmpd="sng" w="47625">
            <a:solidFill>
              <a:srgbClr val="E3D8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15"/>
          <p:cNvSpPr/>
          <p:nvPr/>
        </p:nvSpPr>
        <p:spPr>
          <a:xfrm rot="5400000">
            <a:off x="8502777" y="331089"/>
            <a:ext cx="10116312" cy="9454134"/>
          </a:xfrm>
          <a:custGeom>
            <a:rect b="b" l="l" r="r" t="t"/>
            <a:pathLst>
              <a:path extrusionOk="0" h="12605512" w="13488415">
                <a:moveTo>
                  <a:pt x="0" y="0"/>
                </a:moveTo>
                <a:lnTo>
                  <a:pt x="13488415" y="0"/>
                </a:lnTo>
                <a:lnTo>
                  <a:pt x="13488415" y="12605512"/>
                </a:lnTo>
                <a:lnTo>
                  <a:pt x="0" y="12605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" l="0" r="0" t="-8"/>
            </a:stretch>
          </a:blipFill>
          <a:ln>
            <a:noFill/>
          </a:ln>
        </p:spPr>
      </p:sp>
      <p:sp>
        <p:nvSpPr>
          <p:cNvPr id="406" name="Google Shape;406;p15"/>
          <p:cNvSpPr/>
          <p:nvPr/>
        </p:nvSpPr>
        <p:spPr>
          <a:xfrm>
            <a:off x="9384482" y="-2658407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4235367" y="1187589"/>
            <a:ext cx="9817265" cy="1623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26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PLAN DE ACCIÓN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 rot="5400000">
            <a:off x="13112834" y="-1659877"/>
            <a:ext cx="6556153" cy="6126956"/>
          </a:xfrm>
          <a:custGeom>
            <a:rect b="b" l="l" r="r" t="t"/>
            <a:pathLst>
              <a:path extrusionOk="0" h="8169275" w="8741537">
                <a:moveTo>
                  <a:pt x="0" y="0"/>
                </a:moveTo>
                <a:lnTo>
                  <a:pt x="8741537" y="0"/>
                </a:lnTo>
                <a:lnTo>
                  <a:pt x="8741537" y="8169275"/>
                </a:lnTo>
                <a:lnTo>
                  <a:pt x="0" y="816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" l="0" r="0" t="-8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 rot="-5521968">
            <a:off x="-1614604" y="6194804"/>
            <a:ext cx="6556153" cy="6126956"/>
          </a:xfrm>
          <a:custGeom>
            <a:rect b="b" l="l" r="r" t="t"/>
            <a:pathLst>
              <a:path extrusionOk="0" h="8169275" w="8741537">
                <a:moveTo>
                  <a:pt x="0" y="0"/>
                </a:moveTo>
                <a:lnTo>
                  <a:pt x="8741537" y="0"/>
                </a:lnTo>
                <a:lnTo>
                  <a:pt x="8741537" y="8169275"/>
                </a:lnTo>
                <a:lnTo>
                  <a:pt x="0" y="816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" l="0" r="0" t="-8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2464786" y="5359472"/>
            <a:ext cx="1075372" cy="1178147"/>
          </a:xfrm>
          <a:custGeom>
            <a:rect b="b" l="l" r="r" t="t"/>
            <a:pathLst>
              <a:path extrusionOk="0" h="1570863" w="1433830">
                <a:moveTo>
                  <a:pt x="0" y="0"/>
                </a:moveTo>
                <a:lnTo>
                  <a:pt x="1433830" y="0"/>
                </a:lnTo>
                <a:lnTo>
                  <a:pt x="1433830" y="1570863"/>
                </a:lnTo>
                <a:lnTo>
                  <a:pt x="0" y="1570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" l="-20" r="-19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1585033" y="6623517"/>
            <a:ext cx="2834864" cy="758824"/>
          </a:xfrm>
          <a:custGeom>
            <a:rect b="b" l="l" r="r" t="t"/>
            <a:pathLst>
              <a:path extrusionOk="0" h="758824" w="2834864">
                <a:moveTo>
                  <a:pt x="0" y="0"/>
                </a:moveTo>
                <a:lnTo>
                  <a:pt x="2834865" y="0"/>
                </a:lnTo>
                <a:lnTo>
                  <a:pt x="2834865" y="758824"/>
                </a:lnTo>
                <a:lnTo>
                  <a:pt x="0" y="75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3" name="Google Shape;113;p2"/>
          <p:cNvGrpSpPr/>
          <p:nvPr/>
        </p:nvGrpSpPr>
        <p:grpSpPr>
          <a:xfrm>
            <a:off x="1663489" y="6445048"/>
            <a:ext cx="2677953" cy="858837"/>
            <a:chOff x="0" y="-133350"/>
            <a:chExt cx="3570604" cy="1145115"/>
          </a:xfrm>
        </p:grpSpPr>
        <p:sp>
          <p:nvSpPr>
            <p:cNvPr id="114" name="Google Shape;114;p2"/>
            <p:cNvSpPr/>
            <p:nvPr/>
          </p:nvSpPr>
          <p:spPr>
            <a:xfrm>
              <a:off x="0" y="0"/>
              <a:ext cx="3570604" cy="1011765"/>
            </a:xfrm>
            <a:custGeom>
              <a:rect b="b" l="l" r="r" t="t"/>
              <a:pathLst>
                <a:path extrusionOk="0" h="1011765" w="3570604">
                  <a:moveTo>
                    <a:pt x="0" y="0"/>
                  </a:moveTo>
                  <a:lnTo>
                    <a:pt x="3570604" y="0"/>
                  </a:lnTo>
                  <a:lnTo>
                    <a:pt x="3570604" y="1011765"/>
                  </a:lnTo>
                  <a:lnTo>
                    <a:pt x="0" y="1011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5" name="Google Shape;115;p2"/>
            <p:cNvSpPr txBox="1"/>
            <p:nvPr/>
          </p:nvSpPr>
          <p:spPr>
            <a:xfrm>
              <a:off x="0" y="-133350"/>
              <a:ext cx="3570604" cy="1145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80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33" u="none" cap="none" strike="noStrike">
                  <a:solidFill>
                    <a:srgbClr val="253754"/>
                  </a:solidFill>
                  <a:latin typeface="Arial"/>
                  <a:ea typeface="Arial"/>
                  <a:cs typeface="Arial"/>
                  <a:sym typeface="Arial"/>
                </a:rPr>
                <a:t>Análisis de fraude</a:t>
              </a:r>
              <a:endParaRPr/>
            </a:p>
          </p:txBody>
        </p:sp>
      </p:grpSp>
      <p:sp>
        <p:nvSpPr>
          <p:cNvPr id="116" name="Google Shape;116;p2"/>
          <p:cNvSpPr/>
          <p:nvPr/>
        </p:nvSpPr>
        <p:spPr>
          <a:xfrm>
            <a:off x="7548830" y="6630647"/>
            <a:ext cx="2906143" cy="727372"/>
          </a:xfrm>
          <a:custGeom>
            <a:rect b="b" l="l" r="r" t="t"/>
            <a:pathLst>
              <a:path extrusionOk="0" h="727372" w="2906143">
                <a:moveTo>
                  <a:pt x="0" y="0"/>
                </a:moveTo>
                <a:lnTo>
                  <a:pt x="2906144" y="0"/>
                </a:lnTo>
                <a:lnTo>
                  <a:pt x="2906144" y="727372"/>
                </a:lnTo>
                <a:lnTo>
                  <a:pt x="0" y="727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7" name="Google Shape;117;p2"/>
          <p:cNvGrpSpPr/>
          <p:nvPr/>
        </p:nvGrpSpPr>
        <p:grpSpPr>
          <a:xfrm>
            <a:off x="7627286" y="6452178"/>
            <a:ext cx="2749232" cy="827385"/>
            <a:chOff x="0" y="-133350"/>
            <a:chExt cx="3665643" cy="110317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3665643" cy="969829"/>
            </a:xfrm>
            <a:custGeom>
              <a:rect b="b" l="l" r="r" t="t"/>
              <a:pathLst>
                <a:path extrusionOk="0" h="969829" w="3665643">
                  <a:moveTo>
                    <a:pt x="0" y="0"/>
                  </a:moveTo>
                  <a:lnTo>
                    <a:pt x="3665643" y="0"/>
                  </a:lnTo>
                  <a:lnTo>
                    <a:pt x="3665643" y="969829"/>
                  </a:lnTo>
                  <a:lnTo>
                    <a:pt x="0" y="969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133350"/>
              <a:ext cx="3665643" cy="11031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80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33" u="none" cap="none" strike="noStrike">
                  <a:solidFill>
                    <a:srgbClr val="253754"/>
                  </a:solidFill>
                  <a:latin typeface="Arial"/>
                  <a:ea typeface="Arial"/>
                  <a:cs typeface="Arial"/>
                  <a:sym typeface="Arial"/>
                </a:rPr>
                <a:t>Ingesta </a:t>
              </a:r>
              <a:endParaRPr/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13634486" y="6623517"/>
            <a:ext cx="2834864" cy="758824"/>
          </a:xfrm>
          <a:custGeom>
            <a:rect b="b" l="l" r="r" t="t"/>
            <a:pathLst>
              <a:path extrusionOk="0" h="758824" w="2834864">
                <a:moveTo>
                  <a:pt x="0" y="0"/>
                </a:moveTo>
                <a:lnTo>
                  <a:pt x="2834865" y="0"/>
                </a:lnTo>
                <a:lnTo>
                  <a:pt x="2834865" y="758824"/>
                </a:lnTo>
                <a:lnTo>
                  <a:pt x="0" y="75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1" name="Google Shape;121;p2"/>
          <p:cNvGrpSpPr/>
          <p:nvPr/>
        </p:nvGrpSpPr>
        <p:grpSpPr>
          <a:xfrm>
            <a:off x="13712942" y="6445048"/>
            <a:ext cx="2677953" cy="858837"/>
            <a:chOff x="0" y="-133350"/>
            <a:chExt cx="3570604" cy="1145115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3570604" cy="1011765"/>
            </a:xfrm>
            <a:custGeom>
              <a:rect b="b" l="l" r="r" t="t"/>
              <a:pathLst>
                <a:path extrusionOk="0" h="1011765" w="3570604">
                  <a:moveTo>
                    <a:pt x="0" y="0"/>
                  </a:moveTo>
                  <a:lnTo>
                    <a:pt x="3570604" y="0"/>
                  </a:lnTo>
                  <a:lnTo>
                    <a:pt x="3570604" y="1011765"/>
                  </a:lnTo>
                  <a:lnTo>
                    <a:pt x="0" y="1011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133350"/>
              <a:ext cx="3570604" cy="1145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80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33" u="none" cap="none" strike="noStrike">
                  <a:solidFill>
                    <a:srgbClr val="253754"/>
                  </a:solidFill>
                  <a:latin typeface="Arial"/>
                  <a:ea typeface="Arial"/>
                  <a:cs typeface="Arial"/>
                  <a:sym typeface="Arial"/>
                </a:rPr>
                <a:t>Alertas</a:t>
              </a:r>
              <a:endParaRPr/>
            </a:p>
          </p:txBody>
        </p:sp>
      </p:grpSp>
      <p:sp>
        <p:nvSpPr>
          <p:cNvPr id="124" name="Google Shape;124;p2"/>
          <p:cNvSpPr/>
          <p:nvPr/>
        </p:nvSpPr>
        <p:spPr>
          <a:xfrm>
            <a:off x="4598432" y="6623517"/>
            <a:ext cx="2834864" cy="758824"/>
          </a:xfrm>
          <a:custGeom>
            <a:rect b="b" l="l" r="r" t="t"/>
            <a:pathLst>
              <a:path extrusionOk="0" h="758824" w="2834864">
                <a:moveTo>
                  <a:pt x="0" y="0"/>
                </a:moveTo>
                <a:lnTo>
                  <a:pt x="2834865" y="0"/>
                </a:lnTo>
                <a:lnTo>
                  <a:pt x="2834865" y="758824"/>
                </a:lnTo>
                <a:lnTo>
                  <a:pt x="0" y="75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5" name="Google Shape;125;p2"/>
          <p:cNvGrpSpPr/>
          <p:nvPr/>
        </p:nvGrpSpPr>
        <p:grpSpPr>
          <a:xfrm>
            <a:off x="4676888" y="6445048"/>
            <a:ext cx="2677953" cy="858837"/>
            <a:chOff x="0" y="-133350"/>
            <a:chExt cx="3570604" cy="1145115"/>
          </a:xfrm>
        </p:grpSpPr>
        <p:sp>
          <p:nvSpPr>
            <p:cNvPr id="126" name="Google Shape;126;p2"/>
            <p:cNvSpPr/>
            <p:nvPr/>
          </p:nvSpPr>
          <p:spPr>
            <a:xfrm>
              <a:off x="0" y="0"/>
              <a:ext cx="3570604" cy="1011765"/>
            </a:xfrm>
            <a:custGeom>
              <a:rect b="b" l="l" r="r" t="t"/>
              <a:pathLst>
                <a:path extrusionOk="0" h="1011765" w="3570604">
                  <a:moveTo>
                    <a:pt x="0" y="0"/>
                  </a:moveTo>
                  <a:lnTo>
                    <a:pt x="3570604" y="0"/>
                  </a:lnTo>
                  <a:lnTo>
                    <a:pt x="3570604" y="1011765"/>
                  </a:lnTo>
                  <a:lnTo>
                    <a:pt x="0" y="1011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2"/>
            <p:cNvSpPr txBox="1"/>
            <p:nvPr/>
          </p:nvSpPr>
          <p:spPr>
            <a:xfrm>
              <a:off x="0" y="-133350"/>
              <a:ext cx="3570604" cy="1145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80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33" u="none" cap="none" strike="noStrike">
                  <a:solidFill>
                    <a:srgbClr val="253754"/>
                  </a:solidFill>
                  <a:latin typeface="Arial"/>
                  <a:ea typeface="Arial"/>
                  <a:cs typeface="Arial"/>
                  <a:sym typeface="Arial"/>
                </a:rPr>
                <a:t>Adquisición </a:t>
              </a:r>
              <a:endParaRPr/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10623158" y="6623517"/>
            <a:ext cx="2834864" cy="758824"/>
          </a:xfrm>
          <a:custGeom>
            <a:rect b="b" l="l" r="r" t="t"/>
            <a:pathLst>
              <a:path extrusionOk="0" h="758824" w="2834864">
                <a:moveTo>
                  <a:pt x="0" y="0"/>
                </a:moveTo>
                <a:lnTo>
                  <a:pt x="2834865" y="0"/>
                </a:lnTo>
                <a:lnTo>
                  <a:pt x="2834865" y="758824"/>
                </a:lnTo>
                <a:lnTo>
                  <a:pt x="0" y="75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9" name="Google Shape;129;p2"/>
          <p:cNvGrpSpPr/>
          <p:nvPr/>
        </p:nvGrpSpPr>
        <p:grpSpPr>
          <a:xfrm>
            <a:off x="10701614" y="6445048"/>
            <a:ext cx="2677953" cy="858837"/>
            <a:chOff x="0" y="-133350"/>
            <a:chExt cx="3570604" cy="1145115"/>
          </a:xfrm>
        </p:grpSpPr>
        <p:sp>
          <p:nvSpPr>
            <p:cNvPr id="130" name="Google Shape;130;p2"/>
            <p:cNvSpPr/>
            <p:nvPr/>
          </p:nvSpPr>
          <p:spPr>
            <a:xfrm>
              <a:off x="0" y="0"/>
              <a:ext cx="3570604" cy="1011765"/>
            </a:xfrm>
            <a:custGeom>
              <a:rect b="b" l="l" r="r" t="t"/>
              <a:pathLst>
                <a:path extrusionOk="0" h="1011765" w="3570604">
                  <a:moveTo>
                    <a:pt x="0" y="0"/>
                  </a:moveTo>
                  <a:lnTo>
                    <a:pt x="3570604" y="0"/>
                  </a:lnTo>
                  <a:lnTo>
                    <a:pt x="3570604" y="1011765"/>
                  </a:lnTo>
                  <a:lnTo>
                    <a:pt x="0" y="1011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1" name="Google Shape;131;p2"/>
            <p:cNvSpPr txBox="1"/>
            <p:nvPr/>
          </p:nvSpPr>
          <p:spPr>
            <a:xfrm>
              <a:off x="0" y="-133350"/>
              <a:ext cx="3570604" cy="1145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80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33" u="none" cap="none" strike="noStrike">
                  <a:solidFill>
                    <a:srgbClr val="253754"/>
                  </a:solidFill>
                  <a:latin typeface="Arial"/>
                  <a:ea typeface="Arial"/>
                  <a:cs typeface="Arial"/>
                  <a:sym typeface="Arial"/>
                </a:rPr>
                <a:t>Visualización</a:t>
              </a:r>
              <a:endParaRPr/>
            </a:p>
          </p:txBody>
        </p:sp>
      </p:grpSp>
      <p:sp>
        <p:nvSpPr>
          <p:cNvPr id="132" name="Google Shape;132;p2"/>
          <p:cNvSpPr/>
          <p:nvPr/>
        </p:nvSpPr>
        <p:spPr>
          <a:xfrm>
            <a:off x="5500678" y="5359472"/>
            <a:ext cx="1030414" cy="1178147"/>
          </a:xfrm>
          <a:custGeom>
            <a:rect b="b" l="l" r="r" t="t"/>
            <a:pathLst>
              <a:path extrusionOk="0" h="1570863" w="1373886">
                <a:moveTo>
                  <a:pt x="0" y="0"/>
                </a:moveTo>
                <a:lnTo>
                  <a:pt x="1373886" y="0"/>
                </a:lnTo>
                <a:lnTo>
                  <a:pt x="1373886" y="1570863"/>
                </a:lnTo>
                <a:lnTo>
                  <a:pt x="0" y="1570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" l="-25" r="-19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11472752" y="5401976"/>
            <a:ext cx="1135666" cy="1135666"/>
          </a:xfrm>
          <a:custGeom>
            <a:rect b="b" l="l" r="r" t="t"/>
            <a:pathLst>
              <a:path extrusionOk="0" h="1514221" w="1514221">
                <a:moveTo>
                  <a:pt x="0" y="0"/>
                </a:moveTo>
                <a:lnTo>
                  <a:pt x="1514221" y="0"/>
                </a:lnTo>
                <a:lnTo>
                  <a:pt x="1514221" y="1514221"/>
                </a:lnTo>
                <a:lnTo>
                  <a:pt x="0" y="151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"/>
          <p:cNvSpPr/>
          <p:nvPr/>
        </p:nvSpPr>
        <p:spPr>
          <a:xfrm>
            <a:off x="8434063" y="5401976"/>
            <a:ext cx="1135666" cy="1135666"/>
          </a:xfrm>
          <a:custGeom>
            <a:rect b="b" l="l" r="r" t="t"/>
            <a:pathLst>
              <a:path extrusionOk="0" h="1514221" w="1514221">
                <a:moveTo>
                  <a:pt x="0" y="0"/>
                </a:moveTo>
                <a:lnTo>
                  <a:pt x="1514221" y="0"/>
                </a:lnTo>
                <a:lnTo>
                  <a:pt x="1514221" y="1514221"/>
                </a:lnTo>
                <a:lnTo>
                  <a:pt x="0" y="151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2"/>
          <p:cNvSpPr/>
          <p:nvPr/>
        </p:nvSpPr>
        <p:spPr>
          <a:xfrm rot="5400000">
            <a:off x="9790236" y="6411522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 rot="-5012393">
            <a:off x="-6919458" y="-3477649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14262054" y="5259696"/>
            <a:ext cx="1218914" cy="1227868"/>
          </a:xfrm>
          <a:custGeom>
            <a:rect b="b" l="l" r="r" t="t"/>
            <a:pathLst>
              <a:path extrusionOk="0" h="1637157" w="1625219">
                <a:moveTo>
                  <a:pt x="0" y="0"/>
                </a:moveTo>
                <a:lnTo>
                  <a:pt x="1625219" y="0"/>
                </a:lnTo>
                <a:lnTo>
                  <a:pt x="1625219" y="1637157"/>
                </a:lnTo>
                <a:lnTo>
                  <a:pt x="0" y="1637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52" l="0" r="-2" t="-52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CD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bstract design element" id="146" name="Google Shape;146;p3"/>
          <p:cNvSpPr/>
          <p:nvPr/>
        </p:nvSpPr>
        <p:spPr>
          <a:xfrm>
            <a:off x="16321534" y="-285545"/>
            <a:ext cx="1966436" cy="1884236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descr="Abstract design element" id="147" name="Google Shape;147;p3"/>
          <p:cNvSpPr/>
          <p:nvPr/>
        </p:nvSpPr>
        <p:spPr>
          <a:xfrm>
            <a:off x="17304767" y="854768"/>
            <a:ext cx="1966436" cy="1884236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descr="Abstract design element" id="148" name="Google Shape;148;p3"/>
          <p:cNvSpPr/>
          <p:nvPr/>
        </p:nvSpPr>
        <p:spPr>
          <a:xfrm>
            <a:off x="0" y="9258300"/>
            <a:ext cx="1966436" cy="1884235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descr="Abstract design element" id="149" name="Google Shape;149;p3"/>
          <p:cNvSpPr/>
          <p:nvPr/>
        </p:nvSpPr>
        <p:spPr>
          <a:xfrm>
            <a:off x="-937766" y="8402769"/>
            <a:ext cx="1966436" cy="1884235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id="150" name="Google Shape;150;p3"/>
          <p:cNvSpPr/>
          <p:nvPr/>
        </p:nvSpPr>
        <p:spPr>
          <a:xfrm rot="5400000">
            <a:off x="-1476353" y="-909178"/>
            <a:ext cx="9461468" cy="9446324"/>
          </a:xfrm>
          <a:custGeom>
            <a:rect b="b" l="l" r="r" t="t"/>
            <a:pathLst>
              <a:path extrusionOk="0" h="12595098" w="12615291">
                <a:moveTo>
                  <a:pt x="12615291" y="12595098"/>
                </a:moveTo>
                <a:lnTo>
                  <a:pt x="0" y="12595098"/>
                </a:lnTo>
                <a:lnTo>
                  <a:pt x="0" y="0"/>
                </a:lnTo>
                <a:close/>
              </a:path>
            </a:pathLst>
          </a:custGeom>
          <a:solidFill>
            <a:srgbClr val="2EE7D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51" name="Google Shape;151;p3"/>
          <p:cNvCxnSpPr/>
          <p:nvPr/>
        </p:nvCxnSpPr>
        <p:spPr>
          <a:xfrm rot="3240">
            <a:off x="12172083" y="5195030"/>
            <a:ext cx="10174434" cy="0"/>
          </a:xfrm>
          <a:prstGeom prst="straightConnector1">
            <a:avLst/>
          </a:prstGeom>
          <a:noFill/>
          <a:ln cap="rnd" cmpd="sng" w="9525">
            <a:solidFill>
              <a:srgbClr val="2EE7D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3"/>
          <p:cNvSpPr/>
          <p:nvPr/>
        </p:nvSpPr>
        <p:spPr>
          <a:xfrm>
            <a:off x="17089441" y="2001483"/>
            <a:ext cx="339750" cy="339750"/>
          </a:xfrm>
          <a:custGeom>
            <a:rect b="b" l="l" r="r" t="t"/>
            <a:pathLst>
              <a:path extrusionOk="0" h="339750" w="339750">
                <a:moveTo>
                  <a:pt x="0" y="0"/>
                </a:moveTo>
                <a:lnTo>
                  <a:pt x="339750" y="0"/>
                </a:lnTo>
                <a:lnTo>
                  <a:pt x="339750" y="339750"/>
                </a:lnTo>
                <a:lnTo>
                  <a:pt x="0" y="33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>
            <a:off x="17089441" y="4973641"/>
            <a:ext cx="339750" cy="339750"/>
          </a:xfrm>
          <a:custGeom>
            <a:rect b="b" l="l" r="r" t="t"/>
            <a:pathLst>
              <a:path extrusionOk="0" h="339750" w="339750">
                <a:moveTo>
                  <a:pt x="0" y="0"/>
                </a:moveTo>
                <a:lnTo>
                  <a:pt x="339750" y="0"/>
                </a:lnTo>
                <a:lnTo>
                  <a:pt x="339750" y="339750"/>
                </a:lnTo>
                <a:lnTo>
                  <a:pt x="0" y="33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3"/>
          <p:cNvSpPr/>
          <p:nvPr/>
        </p:nvSpPr>
        <p:spPr>
          <a:xfrm>
            <a:off x="17089441" y="7945799"/>
            <a:ext cx="339750" cy="339750"/>
          </a:xfrm>
          <a:custGeom>
            <a:rect b="b" l="l" r="r" t="t"/>
            <a:pathLst>
              <a:path extrusionOk="0" h="339750" w="339750">
                <a:moveTo>
                  <a:pt x="0" y="0"/>
                </a:moveTo>
                <a:lnTo>
                  <a:pt x="339750" y="0"/>
                </a:lnTo>
                <a:lnTo>
                  <a:pt x="339750" y="339750"/>
                </a:lnTo>
                <a:lnTo>
                  <a:pt x="0" y="33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55" name="Google Shape;155;p3"/>
          <p:cNvCxnSpPr/>
          <p:nvPr/>
        </p:nvCxnSpPr>
        <p:spPr>
          <a:xfrm rot="5520">
            <a:off x="-2596563" y="8021260"/>
            <a:ext cx="5924198" cy="0"/>
          </a:xfrm>
          <a:prstGeom prst="straightConnector1">
            <a:avLst/>
          </a:prstGeom>
          <a:noFill/>
          <a:ln cap="rnd" cmpd="sng" w="9525">
            <a:solidFill>
              <a:srgbClr val="DDDC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3"/>
          <p:cNvSpPr/>
          <p:nvPr/>
        </p:nvSpPr>
        <p:spPr>
          <a:xfrm>
            <a:off x="-579275" y="7921102"/>
            <a:ext cx="7018306" cy="2224469"/>
          </a:xfrm>
          <a:custGeom>
            <a:rect b="b" l="l" r="r" t="t"/>
            <a:pathLst>
              <a:path extrusionOk="0" h="2965958" w="9357741">
                <a:moveTo>
                  <a:pt x="0" y="0"/>
                </a:moveTo>
                <a:lnTo>
                  <a:pt x="9357741" y="0"/>
                </a:lnTo>
                <a:lnTo>
                  <a:pt x="9357741" y="2965958"/>
                </a:lnTo>
                <a:lnTo>
                  <a:pt x="0" y="2965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546" l="0" r="0" t="-7547"/>
            </a:stretch>
          </a:blipFill>
          <a:ln>
            <a:noFill/>
          </a:ln>
        </p:spPr>
      </p:sp>
      <p:sp>
        <p:nvSpPr>
          <p:cNvPr id="157" name="Google Shape;157;p3"/>
          <p:cNvSpPr/>
          <p:nvPr/>
        </p:nvSpPr>
        <p:spPr>
          <a:xfrm>
            <a:off x="-583529" y="1219496"/>
            <a:ext cx="7675817" cy="1299210"/>
          </a:xfrm>
          <a:custGeom>
            <a:rect b="b" l="l" r="r" t="t"/>
            <a:pathLst>
              <a:path extrusionOk="0" h="1732280" w="10234422">
                <a:moveTo>
                  <a:pt x="0" y="0"/>
                </a:moveTo>
                <a:lnTo>
                  <a:pt x="10234422" y="0"/>
                </a:lnTo>
                <a:lnTo>
                  <a:pt x="10234422" y="1732280"/>
                </a:lnTo>
                <a:lnTo>
                  <a:pt x="0" y="1732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3"/>
          <p:cNvSpPr/>
          <p:nvPr/>
        </p:nvSpPr>
        <p:spPr>
          <a:xfrm>
            <a:off x="-579267" y="2599276"/>
            <a:ext cx="7085171" cy="2923604"/>
          </a:xfrm>
          <a:custGeom>
            <a:rect b="b" l="l" r="r" t="t"/>
            <a:pathLst>
              <a:path extrusionOk="0" h="3898138" w="9446895">
                <a:moveTo>
                  <a:pt x="0" y="0"/>
                </a:moveTo>
                <a:lnTo>
                  <a:pt x="9446895" y="0"/>
                </a:lnTo>
                <a:lnTo>
                  <a:pt x="9446895" y="3898138"/>
                </a:lnTo>
                <a:lnTo>
                  <a:pt x="0" y="3898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71" l="0" r="0" t="-1472"/>
            </a:stretch>
          </a:blipFill>
          <a:ln>
            <a:noFill/>
          </a:ln>
        </p:spPr>
      </p:sp>
      <p:sp>
        <p:nvSpPr>
          <p:cNvPr id="159" name="Google Shape;159;p3"/>
          <p:cNvSpPr/>
          <p:nvPr/>
        </p:nvSpPr>
        <p:spPr>
          <a:xfrm>
            <a:off x="8675304" y="994215"/>
            <a:ext cx="9410414" cy="2753773"/>
          </a:xfrm>
          <a:custGeom>
            <a:rect b="b" l="l" r="r" t="t"/>
            <a:pathLst>
              <a:path extrusionOk="0" h="3671697" w="12547219">
                <a:moveTo>
                  <a:pt x="0" y="0"/>
                </a:moveTo>
                <a:lnTo>
                  <a:pt x="12547219" y="0"/>
                </a:lnTo>
                <a:lnTo>
                  <a:pt x="12547219" y="3671697"/>
                </a:lnTo>
                <a:lnTo>
                  <a:pt x="0" y="3671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3"/>
          <p:cNvSpPr/>
          <p:nvPr/>
        </p:nvSpPr>
        <p:spPr>
          <a:xfrm>
            <a:off x="-579275" y="5691250"/>
            <a:ext cx="6483762" cy="1994916"/>
          </a:xfrm>
          <a:custGeom>
            <a:rect b="b" l="l" r="r" t="t"/>
            <a:pathLst>
              <a:path extrusionOk="0" h="2659888" w="8645017">
                <a:moveTo>
                  <a:pt x="0" y="0"/>
                </a:moveTo>
                <a:lnTo>
                  <a:pt x="8645017" y="0"/>
                </a:lnTo>
                <a:lnTo>
                  <a:pt x="8645017" y="2659888"/>
                </a:lnTo>
                <a:lnTo>
                  <a:pt x="0" y="2659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243" r="-1242" t="0"/>
            </a:stretch>
          </a:blipFill>
          <a:ln>
            <a:noFill/>
          </a:ln>
        </p:spPr>
      </p:sp>
      <p:sp>
        <p:nvSpPr>
          <p:cNvPr id="161" name="Google Shape;161;p3"/>
          <p:cNvSpPr/>
          <p:nvPr/>
        </p:nvSpPr>
        <p:spPr>
          <a:xfrm>
            <a:off x="8695289" y="4013856"/>
            <a:ext cx="8722328" cy="1539240"/>
          </a:xfrm>
          <a:custGeom>
            <a:rect b="b" l="l" r="r" t="t"/>
            <a:pathLst>
              <a:path extrusionOk="0" h="2052320" w="11629771">
                <a:moveTo>
                  <a:pt x="0" y="0"/>
                </a:moveTo>
                <a:lnTo>
                  <a:pt x="11629771" y="0"/>
                </a:lnTo>
                <a:lnTo>
                  <a:pt x="11629771" y="2052320"/>
                </a:lnTo>
                <a:lnTo>
                  <a:pt x="0" y="2052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3"/>
          <p:cNvSpPr/>
          <p:nvPr/>
        </p:nvSpPr>
        <p:spPr>
          <a:xfrm>
            <a:off x="8695271" y="5762528"/>
            <a:ext cx="8837676" cy="1537430"/>
          </a:xfrm>
          <a:custGeom>
            <a:rect b="b" l="l" r="r" t="t"/>
            <a:pathLst>
              <a:path extrusionOk="0" h="2049907" w="11783568">
                <a:moveTo>
                  <a:pt x="0" y="0"/>
                </a:moveTo>
                <a:lnTo>
                  <a:pt x="11783568" y="0"/>
                </a:lnTo>
                <a:lnTo>
                  <a:pt x="11783568" y="2049907"/>
                </a:lnTo>
                <a:lnTo>
                  <a:pt x="0" y="2049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5766" l="0" r="0" t="-5767"/>
            </a:stretch>
          </a:blipFill>
          <a:ln>
            <a:noFill/>
          </a:ln>
        </p:spPr>
      </p:sp>
      <p:sp>
        <p:nvSpPr>
          <p:cNvPr id="163" name="Google Shape;163;p3"/>
          <p:cNvSpPr/>
          <p:nvPr/>
        </p:nvSpPr>
        <p:spPr>
          <a:xfrm>
            <a:off x="8675304" y="7692079"/>
            <a:ext cx="9410414" cy="1386935"/>
          </a:xfrm>
          <a:custGeom>
            <a:rect b="b" l="l" r="r" t="t"/>
            <a:pathLst>
              <a:path extrusionOk="0" h="1849247" w="12547219">
                <a:moveTo>
                  <a:pt x="0" y="0"/>
                </a:moveTo>
                <a:lnTo>
                  <a:pt x="12547219" y="0"/>
                </a:lnTo>
                <a:lnTo>
                  <a:pt x="12547219" y="1849247"/>
                </a:lnTo>
                <a:lnTo>
                  <a:pt x="0" y="1849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2" l="0" r="0" t="0"/>
            </a:stretch>
          </a:blipFill>
          <a:ln>
            <a:noFill/>
          </a:ln>
        </p:spPr>
      </p:sp>
      <p:sp>
        <p:nvSpPr>
          <p:cNvPr id="164" name="Google Shape;164;p3"/>
          <p:cNvSpPr txBox="1"/>
          <p:nvPr/>
        </p:nvSpPr>
        <p:spPr>
          <a:xfrm>
            <a:off x="781090" y="150444"/>
            <a:ext cx="4531800" cy="97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71" u="none" cap="none" strike="noStrike">
                <a:solidFill>
                  <a:srgbClr val="253754"/>
                </a:solidFill>
                <a:latin typeface="Arial"/>
                <a:ea typeface="Arial"/>
                <a:cs typeface="Arial"/>
                <a:sym typeface="Arial"/>
              </a:rPr>
              <a:t>POLLER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/>
        </p:nvSpPr>
        <p:spPr>
          <a:xfrm>
            <a:off x="2672175" y="-161650"/>
            <a:ext cx="14347500" cy="1176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EJEMPLO JSON CON RISK 90</a:t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 rot="5400000">
            <a:off x="13112834" y="-1659877"/>
            <a:ext cx="6556153" cy="6126956"/>
          </a:xfrm>
          <a:custGeom>
            <a:rect b="b" l="l" r="r" t="t"/>
            <a:pathLst>
              <a:path extrusionOk="0" h="8169275" w="8741537">
                <a:moveTo>
                  <a:pt x="0" y="0"/>
                </a:moveTo>
                <a:lnTo>
                  <a:pt x="8741537" y="0"/>
                </a:lnTo>
                <a:lnTo>
                  <a:pt x="8741537" y="8169275"/>
                </a:lnTo>
                <a:lnTo>
                  <a:pt x="0" y="816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" l="0" r="0" t="-8"/>
            </a:stretch>
          </a:blipFill>
          <a:ln>
            <a:noFill/>
          </a:ln>
        </p:spPr>
      </p:sp>
      <p:sp>
        <p:nvSpPr>
          <p:cNvPr id="175" name="Google Shape;175;p4"/>
          <p:cNvSpPr/>
          <p:nvPr/>
        </p:nvSpPr>
        <p:spPr>
          <a:xfrm rot="-5521968">
            <a:off x="-1668692" y="5783264"/>
            <a:ext cx="6556153" cy="6126956"/>
          </a:xfrm>
          <a:custGeom>
            <a:rect b="b" l="l" r="r" t="t"/>
            <a:pathLst>
              <a:path extrusionOk="0" h="8169275" w="8741537">
                <a:moveTo>
                  <a:pt x="0" y="0"/>
                </a:moveTo>
                <a:lnTo>
                  <a:pt x="8741537" y="0"/>
                </a:lnTo>
                <a:lnTo>
                  <a:pt x="8741537" y="8169275"/>
                </a:lnTo>
                <a:lnTo>
                  <a:pt x="0" y="816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" l="0" r="0" t="-8"/>
            </a:stretch>
          </a:blipFill>
          <a:ln>
            <a:noFill/>
          </a:ln>
        </p:spPr>
      </p:sp>
      <p:sp>
        <p:nvSpPr>
          <p:cNvPr id="176" name="Google Shape;176;p4"/>
          <p:cNvSpPr/>
          <p:nvPr/>
        </p:nvSpPr>
        <p:spPr>
          <a:xfrm rot="5400000">
            <a:off x="9790236" y="5618697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4"/>
          <p:cNvSpPr/>
          <p:nvPr/>
        </p:nvSpPr>
        <p:spPr>
          <a:xfrm rot="-5011987">
            <a:off x="-8645600" y="-4417876"/>
            <a:ext cx="14921103" cy="8497348"/>
          </a:xfrm>
          <a:custGeom>
            <a:rect b="b" l="l" r="r" t="t"/>
            <a:pathLst>
              <a:path extrusionOk="0" h="11329797" w="19894804">
                <a:moveTo>
                  <a:pt x="0" y="0"/>
                </a:moveTo>
                <a:lnTo>
                  <a:pt x="19894804" y="0"/>
                </a:lnTo>
                <a:lnTo>
                  <a:pt x="19894804" y="11329797"/>
                </a:lnTo>
                <a:lnTo>
                  <a:pt x="0" y="113297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78" name="Google Shape;178;p4"/>
          <p:cNvGraphicFramePr/>
          <p:nvPr/>
        </p:nvGraphicFramePr>
        <p:xfrm>
          <a:off x="2086863" y="1261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{595B2C41-C5DD-4B96-9657-B401159E2830}</a:tableStyleId>
              </a:tblPr>
              <a:tblGrid>
                <a:gridCol w="2868675"/>
                <a:gridCol w="5692475"/>
                <a:gridCol w="5764450"/>
              </a:tblGrid>
              <a:tr h="75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Campo JSON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Valor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Justificación de la sospecha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“Xiaomi Redmi Note 9 Negro”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Título normal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Teléfono móvil Xiaomi redmi Note 9 bloqueado...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Contiene keyword de fruade: “bloqueado”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price.amount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 extremadamente bajo para un smartphone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enrichment.median_price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 precio es &lt;50% de la mediana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9" name="Google Shape;179;p4"/>
          <p:cNvSpPr txBox="1"/>
          <p:nvPr/>
        </p:nvSpPr>
        <p:spPr>
          <a:xfrm>
            <a:off x="699075" y="5616600"/>
            <a:ext cx="6537450" cy="211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"enrichment.suspicious_keywords":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"bloqueado"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"enrichment.suspicious_keywords.keyword":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"bloqueado"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12008275" y="5696375"/>
            <a:ext cx="3449250" cy="9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"enrichment.median_price": [</a:t>
            </a:r>
            <a:endParaRPr/>
          </a:p>
          <a:p>
            <a:pPr indent="0" lvl="0" marL="0" marR="0" rtl="0" algn="l">
              <a:lnSpc>
                <a:spcPct val="137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130</a:t>
            </a:r>
            <a:endParaRPr/>
          </a:p>
          <a:p>
            <a:pPr indent="0" lvl="0" marL="0" marR="0" rtl="0" algn="l">
              <a:lnSpc>
                <a:spcPct val="137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</p:txBody>
      </p:sp>
      <p:sp>
        <p:nvSpPr>
          <p:cNvPr id="181" name="Google Shape;181;p4"/>
          <p:cNvSpPr txBox="1"/>
          <p:nvPr/>
        </p:nvSpPr>
        <p:spPr>
          <a:xfrm>
            <a:off x="3714700" y="7766200"/>
            <a:ext cx="10213050" cy="2559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"description":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"Teléfono móvil Xiaomi Redmi Note 9 bloqueado con cuenta, pantalla en perfercto estado"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"description.keyword":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"Teléfono móvil Xiaomi Redmi Note 9 bloqueado con cuenta, pantalla en perfercto estado"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lnSpc>
                <a:spcPct val="88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6955250" y="5515425"/>
            <a:ext cx="7372650" cy="265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"price.amount":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10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"price.currency":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"EUR"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lnSpc>
                <a:spcPct val="8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/>
        </p:nvSpPr>
        <p:spPr>
          <a:xfrm>
            <a:off x="2316307" y="-72776"/>
            <a:ext cx="13655400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EJEMPLO JSON CON RISK 90</a:t>
            </a:r>
            <a:endParaRPr/>
          </a:p>
          <a:p>
            <a:pPr indent="0" lvl="0" marL="0" marR="0" rtl="0" algn="ctr">
              <a:lnSpc>
                <a:spcPct val="41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727" u="none" cap="none" strike="noStrike">
              <a:solidFill>
                <a:srgbClr val="15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 rot="5400000">
            <a:off x="13112834" y="-1659877"/>
            <a:ext cx="6556153" cy="6126956"/>
          </a:xfrm>
          <a:custGeom>
            <a:rect b="b" l="l" r="r" t="t"/>
            <a:pathLst>
              <a:path extrusionOk="0" h="8169275" w="8741537">
                <a:moveTo>
                  <a:pt x="0" y="0"/>
                </a:moveTo>
                <a:lnTo>
                  <a:pt x="8741537" y="0"/>
                </a:lnTo>
                <a:lnTo>
                  <a:pt x="8741537" y="8169275"/>
                </a:lnTo>
                <a:lnTo>
                  <a:pt x="0" y="816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" l="0" r="0" t="-8"/>
            </a:stretch>
          </a:blipFill>
          <a:ln>
            <a:noFill/>
          </a:ln>
        </p:spPr>
      </p:sp>
      <p:sp>
        <p:nvSpPr>
          <p:cNvPr id="193" name="Google Shape;193;p5"/>
          <p:cNvSpPr/>
          <p:nvPr/>
        </p:nvSpPr>
        <p:spPr>
          <a:xfrm rot="-5520272">
            <a:off x="-1667189" y="5780747"/>
            <a:ext cx="6560153" cy="6130766"/>
          </a:xfrm>
          <a:custGeom>
            <a:rect b="b" l="l" r="r" t="t"/>
            <a:pathLst>
              <a:path extrusionOk="0" h="8174355" w="8746871">
                <a:moveTo>
                  <a:pt x="0" y="0"/>
                </a:moveTo>
                <a:lnTo>
                  <a:pt x="8746871" y="0"/>
                </a:lnTo>
                <a:lnTo>
                  <a:pt x="8746871" y="8174355"/>
                </a:lnTo>
                <a:lnTo>
                  <a:pt x="0" y="817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" l="0" r="0" t="-8"/>
            </a:stretch>
          </a:blipFill>
          <a:ln>
            <a:noFill/>
          </a:ln>
        </p:spPr>
      </p:sp>
      <p:sp>
        <p:nvSpPr>
          <p:cNvPr id="194" name="Google Shape;194;p5"/>
          <p:cNvSpPr/>
          <p:nvPr/>
        </p:nvSpPr>
        <p:spPr>
          <a:xfrm rot="5400000">
            <a:off x="9790236" y="5618697"/>
            <a:ext cx="14938153" cy="8507063"/>
          </a:xfrm>
          <a:custGeom>
            <a:rect b="b" l="l" r="r" t="t"/>
            <a:pathLst>
              <a:path extrusionOk="0" h="11342751" w="19917538">
                <a:moveTo>
                  <a:pt x="0" y="0"/>
                </a:moveTo>
                <a:lnTo>
                  <a:pt x="19917538" y="0"/>
                </a:lnTo>
                <a:lnTo>
                  <a:pt x="19917538" y="11342751"/>
                </a:lnTo>
                <a:lnTo>
                  <a:pt x="0" y="11342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5"/>
          <p:cNvSpPr/>
          <p:nvPr/>
        </p:nvSpPr>
        <p:spPr>
          <a:xfrm rot="-5011987">
            <a:off x="-8645600" y="-4417876"/>
            <a:ext cx="14921103" cy="8497348"/>
          </a:xfrm>
          <a:custGeom>
            <a:rect b="b" l="l" r="r" t="t"/>
            <a:pathLst>
              <a:path extrusionOk="0" h="11329797" w="19894804">
                <a:moveTo>
                  <a:pt x="0" y="0"/>
                </a:moveTo>
                <a:lnTo>
                  <a:pt x="19894804" y="0"/>
                </a:lnTo>
                <a:lnTo>
                  <a:pt x="19894804" y="11329797"/>
                </a:lnTo>
                <a:lnTo>
                  <a:pt x="0" y="113297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5"/>
          <p:cNvSpPr txBox="1"/>
          <p:nvPr/>
        </p:nvSpPr>
        <p:spPr>
          <a:xfrm>
            <a:off x="12594278" y="4689307"/>
            <a:ext cx="5541600" cy="5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46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ENRICHMENT.RISK_SCORE:90&gt;60</a:t>
            </a:r>
            <a:endParaRPr/>
          </a:p>
        </p:txBody>
      </p:sp>
      <p:graphicFrame>
        <p:nvGraphicFramePr>
          <p:cNvPr id="197" name="Google Shape;197;p5"/>
          <p:cNvGraphicFramePr/>
          <p:nvPr/>
        </p:nvGraphicFramePr>
        <p:xfrm>
          <a:off x="2307806" y="439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{595B2C41-C5DD-4B96-9657-B401159E2830}</a:tableStyleId>
              </a:tblPr>
              <a:tblGrid>
                <a:gridCol w="1962650"/>
                <a:gridCol w="3871150"/>
                <a:gridCol w="3919800"/>
              </a:tblGrid>
              <a:tr h="104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Factor de riesgo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puntos asignados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risk_factors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 muy bajo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+40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"Very low price (&lt;50% median)"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 extremo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+20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"Extremely low price (&lt;30€)"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Keyword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+20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"Keywords: bloqueado"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Nuevo vendedor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79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8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"Seller with only one listing"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5375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5"/>
          <p:cNvSpPr txBox="1"/>
          <p:nvPr/>
        </p:nvSpPr>
        <p:spPr>
          <a:xfrm>
            <a:off x="1474600" y="2127300"/>
            <a:ext cx="3688350" cy="1995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"enrichment.risk_factors":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"Very low price (&lt;50% median)",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"Extremely low price (&lt;30€)",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"Keywords: bloqueado",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"Seller with only one listing"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6194025" y="2127300"/>
            <a:ext cx="3939150" cy="1711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"enrichment.risk_factors.keyword":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"Very low price (&lt;50% median)",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"Extremely low price (&lt;30€)",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"Keywords: bloqueado",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"Seller with only one listing"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],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10761200" y="2446950"/>
            <a:ext cx="6763650" cy="57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"enrichment.risk_score": [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90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/>
        </p:nvSpPr>
        <p:spPr>
          <a:xfrm>
            <a:off x="4156238" y="390700"/>
            <a:ext cx="11110500" cy="116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6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INGESTA Y DATA STREAM</a:t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 rot="-6402778">
            <a:off x="11332563" y="-1532128"/>
            <a:ext cx="13801440" cy="17694116"/>
          </a:xfrm>
          <a:custGeom>
            <a:rect b="b" l="l" r="r" t="t"/>
            <a:pathLst>
              <a:path extrusionOk="0" h="23592155" w="18401919">
                <a:moveTo>
                  <a:pt x="0" y="0"/>
                </a:moveTo>
                <a:lnTo>
                  <a:pt x="18401919" y="0"/>
                </a:lnTo>
                <a:lnTo>
                  <a:pt x="18401919" y="23592155"/>
                </a:lnTo>
                <a:lnTo>
                  <a:pt x="0" y="23592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9" r="-78" t="0"/>
            </a:stretch>
          </a:blipFill>
          <a:ln>
            <a:noFill/>
          </a:ln>
        </p:spPr>
      </p:sp>
      <p:cxnSp>
        <p:nvCxnSpPr>
          <p:cNvPr id="211" name="Google Shape;211;p6"/>
          <p:cNvCxnSpPr/>
          <p:nvPr/>
        </p:nvCxnSpPr>
        <p:spPr>
          <a:xfrm rot="5078220">
            <a:off x="31642" y="2710996"/>
            <a:ext cx="1630442" cy="0"/>
          </a:xfrm>
          <a:prstGeom prst="straightConnector1">
            <a:avLst/>
          </a:prstGeom>
          <a:noFill/>
          <a:ln cap="rnd" cmpd="sng" w="114300">
            <a:solidFill>
              <a:srgbClr val="E3D8D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6"/>
          <p:cNvCxnSpPr/>
          <p:nvPr/>
        </p:nvCxnSpPr>
        <p:spPr>
          <a:xfrm rot="5078220">
            <a:off x="145609" y="5910072"/>
            <a:ext cx="1630442" cy="0"/>
          </a:xfrm>
          <a:prstGeom prst="straightConnector1">
            <a:avLst/>
          </a:prstGeom>
          <a:noFill/>
          <a:ln cap="rnd" cmpd="sng" w="114300">
            <a:solidFill>
              <a:srgbClr val="E3D8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6"/>
          <p:cNvSpPr/>
          <p:nvPr/>
        </p:nvSpPr>
        <p:spPr>
          <a:xfrm>
            <a:off x="15572246" y="8746182"/>
            <a:ext cx="1966436" cy="1884235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id="214" name="Google Shape;214;p6"/>
          <p:cNvSpPr/>
          <p:nvPr/>
        </p:nvSpPr>
        <p:spPr>
          <a:xfrm>
            <a:off x="17259300" y="8746182"/>
            <a:ext cx="1966436" cy="1884235"/>
          </a:xfrm>
          <a:custGeom>
            <a:rect b="b" l="l" r="r" t="t"/>
            <a:pathLst>
              <a:path extrusionOk="0" h="2512314" w="2621915">
                <a:moveTo>
                  <a:pt x="0" y="0"/>
                </a:moveTo>
                <a:lnTo>
                  <a:pt x="2621915" y="0"/>
                </a:lnTo>
                <a:lnTo>
                  <a:pt x="2621915" y="2512314"/>
                </a:lnTo>
                <a:lnTo>
                  <a:pt x="0" y="2512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" l="0" r="0" t="-19"/>
            </a:stretch>
          </a:blipFill>
          <a:ln>
            <a:noFill/>
          </a:ln>
        </p:spPr>
      </p:sp>
      <p:sp>
        <p:nvSpPr>
          <p:cNvPr id="215" name="Google Shape;215;p6"/>
          <p:cNvSpPr/>
          <p:nvPr/>
        </p:nvSpPr>
        <p:spPr>
          <a:xfrm rot="656700">
            <a:off x="-439276" y="-3552224"/>
            <a:ext cx="6560725" cy="6131338"/>
          </a:xfrm>
          <a:custGeom>
            <a:rect b="b" l="l" r="r" t="t"/>
            <a:pathLst>
              <a:path extrusionOk="0" h="8175117" w="8747633">
                <a:moveTo>
                  <a:pt x="0" y="0"/>
                </a:moveTo>
                <a:lnTo>
                  <a:pt x="8747633" y="0"/>
                </a:lnTo>
                <a:lnTo>
                  <a:pt x="8747633" y="8175117"/>
                </a:lnTo>
                <a:lnTo>
                  <a:pt x="0" y="8175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" l="0" r="0" t="-8"/>
            </a:stretch>
          </a:blipFill>
          <a:ln>
            <a:noFill/>
          </a:ln>
        </p:spPr>
      </p:sp>
      <p:sp>
        <p:nvSpPr>
          <p:cNvPr id="216" name="Google Shape;216;p6"/>
          <p:cNvSpPr/>
          <p:nvPr/>
        </p:nvSpPr>
        <p:spPr>
          <a:xfrm>
            <a:off x="8268662" y="3198906"/>
            <a:ext cx="1750695" cy="507683"/>
          </a:xfrm>
          <a:custGeom>
            <a:rect b="b" l="l" r="r" t="t"/>
            <a:pathLst>
              <a:path extrusionOk="0" h="676910" w="2334260">
                <a:moveTo>
                  <a:pt x="0" y="0"/>
                </a:moveTo>
                <a:lnTo>
                  <a:pt x="2334260" y="0"/>
                </a:lnTo>
                <a:lnTo>
                  <a:pt x="2334260" y="676910"/>
                </a:lnTo>
                <a:lnTo>
                  <a:pt x="0" y="67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6" l="0" r="0" t="-343"/>
            </a:stretch>
          </a:blipFill>
          <a:ln>
            <a:noFill/>
          </a:ln>
        </p:spPr>
      </p:sp>
      <p:sp>
        <p:nvSpPr>
          <p:cNvPr id="217" name="Google Shape;217;p6"/>
          <p:cNvSpPr/>
          <p:nvPr/>
        </p:nvSpPr>
        <p:spPr>
          <a:xfrm>
            <a:off x="2076328" y="6804343"/>
            <a:ext cx="277654" cy="499015"/>
          </a:xfrm>
          <a:custGeom>
            <a:rect b="b" l="l" r="r" t="t"/>
            <a:pathLst>
              <a:path extrusionOk="0" h="665353" w="370205">
                <a:moveTo>
                  <a:pt x="0" y="0"/>
                </a:moveTo>
                <a:lnTo>
                  <a:pt x="370205" y="0"/>
                </a:lnTo>
                <a:lnTo>
                  <a:pt x="370205" y="665353"/>
                </a:lnTo>
                <a:lnTo>
                  <a:pt x="0" y="665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4" l="0" r="12" t="-71"/>
            </a:stretch>
          </a:blipFill>
          <a:ln>
            <a:noFill/>
          </a:ln>
        </p:spPr>
      </p:sp>
      <p:sp>
        <p:nvSpPr>
          <p:cNvPr id="218" name="Google Shape;218;p6"/>
          <p:cNvSpPr/>
          <p:nvPr/>
        </p:nvSpPr>
        <p:spPr>
          <a:xfrm>
            <a:off x="2020250" y="7641654"/>
            <a:ext cx="333661" cy="539306"/>
          </a:xfrm>
          <a:custGeom>
            <a:rect b="b" l="l" r="r" t="t"/>
            <a:pathLst>
              <a:path extrusionOk="0" h="719074" w="444881">
                <a:moveTo>
                  <a:pt x="0" y="0"/>
                </a:moveTo>
                <a:lnTo>
                  <a:pt x="444881" y="0"/>
                </a:lnTo>
                <a:lnTo>
                  <a:pt x="444881" y="719074"/>
                </a:lnTo>
                <a:lnTo>
                  <a:pt x="0" y="719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83" r="-92" t="0"/>
            </a:stretch>
          </a:blipFill>
          <a:ln>
            <a:noFill/>
          </a:ln>
        </p:spPr>
      </p:sp>
      <p:sp>
        <p:nvSpPr>
          <p:cNvPr id="219" name="Google Shape;219;p6"/>
          <p:cNvSpPr/>
          <p:nvPr/>
        </p:nvSpPr>
        <p:spPr>
          <a:xfrm>
            <a:off x="1940512" y="8476234"/>
            <a:ext cx="493205" cy="496824"/>
          </a:xfrm>
          <a:custGeom>
            <a:rect b="b" l="l" r="r" t="t"/>
            <a:pathLst>
              <a:path extrusionOk="0" h="662432" w="657606">
                <a:moveTo>
                  <a:pt x="0" y="0"/>
                </a:moveTo>
                <a:lnTo>
                  <a:pt x="657606" y="0"/>
                </a:lnTo>
                <a:lnTo>
                  <a:pt x="657606" y="662432"/>
                </a:lnTo>
                <a:lnTo>
                  <a:pt x="0" y="662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6" l="-50" r="-43" t="0"/>
            </a:stretch>
          </a:blipFill>
          <a:ln>
            <a:noFill/>
          </a:ln>
        </p:spPr>
      </p:sp>
      <p:sp>
        <p:nvSpPr>
          <p:cNvPr id="220" name="Google Shape;220;p6"/>
          <p:cNvSpPr txBox="1"/>
          <p:nvPr/>
        </p:nvSpPr>
        <p:spPr>
          <a:xfrm>
            <a:off x="0" y="1113053"/>
            <a:ext cx="7707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826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0" y="4574693"/>
            <a:ext cx="676800" cy="210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508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715148" y="5373923"/>
            <a:ext cx="5922900" cy="95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13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MAPEO CRÍTICO</a:t>
            </a:r>
            <a:endParaRPr/>
          </a:p>
        </p:txBody>
      </p:sp>
      <p:sp>
        <p:nvSpPr>
          <p:cNvPr id="223" name="Google Shape;223;p6"/>
          <p:cNvSpPr txBox="1"/>
          <p:nvPr/>
        </p:nvSpPr>
        <p:spPr>
          <a:xfrm>
            <a:off x="2478273" y="6556787"/>
            <a:ext cx="3576600" cy="760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13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PRICE.AMOUNT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2480178" y="7394004"/>
            <a:ext cx="3641400" cy="7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LOCATION.GEO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2478273" y="8231315"/>
            <a:ext cx="3089100" cy="7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TIMESTAMPS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9415791" y="6556693"/>
            <a:ext cx="3591300" cy="7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TYPE: ‘DOUBLE’</a:t>
            </a:r>
            <a:endParaRPr/>
          </a:p>
        </p:txBody>
      </p:sp>
      <p:sp>
        <p:nvSpPr>
          <p:cNvPr id="227" name="Google Shape;227;p6"/>
          <p:cNvSpPr txBox="1"/>
          <p:nvPr/>
        </p:nvSpPr>
        <p:spPr>
          <a:xfrm>
            <a:off x="9415791" y="7394004"/>
            <a:ext cx="4344900" cy="7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TYPE:’GEO_POINT’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9415791" y="8231315"/>
            <a:ext cx="2979300" cy="7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9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TYPE: ‘DATE’</a:t>
            </a:r>
            <a:endParaRPr/>
          </a:p>
        </p:txBody>
      </p:sp>
      <p:sp>
        <p:nvSpPr>
          <p:cNvPr id="229" name="Google Shape;229;p6"/>
          <p:cNvSpPr txBox="1"/>
          <p:nvPr/>
        </p:nvSpPr>
        <p:spPr>
          <a:xfrm>
            <a:off x="242865" y="6902470"/>
            <a:ext cx="15207600" cy="80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12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</a:t>
            </a:r>
            <a:endParaRPr/>
          </a:p>
        </p:txBody>
      </p:sp>
      <p:sp>
        <p:nvSpPr>
          <p:cNvPr id="230" name="Google Shape;230;p6"/>
          <p:cNvSpPr txBox="1"/>
          <p:nvPr/>
        </p:nvSpPr>
        <p:spPr>
          <a:xfrm>
            <a:off x="242865" y="7811063"/>
            <a:ext cx="15207600" cy="80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12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2567100" y="2107661"/>
            <a:ext cx="8174450" cy="2642711"/>
          </a:xfrm>
          <a:custGeom>
            <a:rect b="b" l="l" r="r" t="t"/>
            <a:pathLst>
              <a:path extrusionOk="0" h="3523615" w="10899267">
                <a:moveTo>
                  <a:pt x="0" y="0"/>
                </a:moveTo>
                <a:lnTo>
                  <a:pt x="10899267" y="0"/>
                </a:lnTo>
                <a:lnTo>
                  <a:pt x="10899267" y="3523615"/>
                </a:lnTo>
                <a:lnTo>
                  <a:pt x="0" y="3523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/>
          <p:nvPr/>
        </p:nvSpPr>
        <p:spPr>
          <a:xfrm>
            <a:off x="1028700" y="212898"/>
            <a:ext cx="8071366" cy="123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13" u="none" cap="none" strike="noStrike">
                <a:solidFill>
                  <a:srgbClr val="1F3054"/>
                </a:solidFill>
                <a:latin typeface="Arial"/>
                <a:ea typeface="Arial"/>
                <a:cs typeface="Arial"/>
                <a:sym typeface="Arial"/>
              </a:rPr>
              <a:t>KIBANA Y DATA VIEW</a:t>
            </a:r>
            <a:endParaRPr/>
          </a:p>
        </p:txBody>
      </p:sp>
      <p:sp>
        <p:nvSpPr>
          <p:cNvPr id="241" name="Google Shape;241;p7"/>
          <p:cNvSpPr/>
          <p:nvPr/>
        </p:nvSpPr>
        <p:spPr>
          <a:xfrm>
            <a:off x="1939950" y="1600600"/>
            <a:ext cx="14856714" cy="7803451"/>
          </a:xfrm>
          <a:custGeom>
            <a:rect b="b" l="l" r="r" t="t"/>
            <a:pathLst>
              <a:path extrusionOk="0" h="10404602" w="19808952">
                <a:moveTo>
                  <a:pt x="0" y="0"/>
                </a:moveTo>
                <a:lnTo>
                  <a:pt x="19808952" y="0"/>
                </a:lnTo>
                <a:lnTo>
                  <a:pt x="19808952" y="10404602"/>
                </a:lnTo>
                <a:lnTo>
                  <a:pt x="0" y="10404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/>
          <p:nvPr/>
        </p:nvSpPr>
        <p:spPr>
          <a:xfrm>
            <a:off x="438131" y="7173582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>
            <a:off x="11849738" y="-4940726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252" name="Google Shape;252;p8"/>
          <p:cNvSpPr/>
          <p:nvPr/>
        </p:nvSpPr>
        <p:spPr>
          <a:xfrm>
            <a:off x="1028700" y="3640243"/>
            <a:ext cx="7397782" cy="3782663"/>
          </a:xfrm>
          <a:custGeom>
            <a:rect b="b" l="l" r="r" t="t"/>
            <a:pathLst>
              <a:path extrusionOk="0" h="5043551" w="9863709">
                <a:moveTo>
                  <a:pt x="0" y="0"/>
                </a:moveTo>
                <a:lnTo>
                  <a:pt x="9863709" y="0"/>
                </a:lnTo>
                <a:lnTo>
                  <a:pt x="9863709" y="5043551"/>
                </a:lnTo>
                <a:lnTo>
                  <a:pt x="0" y="5043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080" l="0" r="0" t="-15080"/>
            </a:stretch>
          </a:blipFill>
          <a:ln>
            <a:noFill/>
          </a:ln>
        </p:spPr>
      </p:sp>
      <p:sp>
        <p:nvSpPr>
          <p:cNvPr id="253" name="Google Shape;253;p8"/>
          <p:cNvSpPr/>
          <p:nvPr/>
        </p:nvSpPr>
        <p:spPr>
          <a:xfrm rot="-8798399">
            <a:off x="13156928" y="101657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254" name="Google Shape;254;p8"/>
          <p:cNvSpPr/>
          <p:nvPr/>
        </p:nvSpPr>
        <p:spPr>
          <a:xfrm rot="-8798399">
            <a:off x="-2994859" y="-864602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255" name="Google Shape;255;p8"/>
          <p:cNvSpPr/>
          <p:nvPr/>
        </p:nvSpPr>
        <p:spPr>
          <a:xfrm>
            <a:off x="1847152" y="6518076"/>
            <a:ext cx="6232665" cy="2740224"/>
          </a:xfrm>
          <a:custGeom>
            <a:rect b="b" l="l" r="r" t="t"/>
            <a:pathLst>
              <a:path extrusionOk="0" h="2740224" w="6232665">
                <a:moveTo>
                  <a:pt x="0" y="0"/>
                </a:moveTo>
                <a:lnTo>
                  <a:pt x="6232665" y="0"/>
                </a:lnTo>
                <a:lnTo>
                  <a:pt x="6232665" y="2740224"/>
                </a:lnTo>
                <a:lnTo>
                  <a:pt x="0" y="2740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8"/>
          <p:cNvSpPr/>
          <p:nvPr/>
        </p:nvSpPr>
        <p:spPr>
          <a:xfrm>
            <a:off x="9726536" y="6608510"/>
            <a:ext cx="6232665" cy="2649790"/>
          </a:xfrm>
          <a:custGeom>
            <a:rect b="b" l="l" r="r" t="t"/>
            <a:pathLst>
              <a:path extrusionOk="0" h="2649790" w="6232665">
                <a:moveTo>
                  <a:pt x="0" y="0"/>
                </a:moveTo>
                <a:lnTo>
                  <a:pt x="6232665" y="0"/>
                </a:lnTo>
                <a:lnTo>
                  <a:pt x="6232665" y="2649790"/>
                </a:lnTo>
                <a:lnTo>
                  <a:pt x="0" y="264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8"/>
          <p:cNvSpPr/>
          <p:nvPr/>
        </p:nvSpPr>
        <p:spPr>
          <a:xfrm rot="9961243">
            <a:off x="12217189" y="-3026819"/>
            <a:ext cx="10084213" cy="8727472"/>
          </a:xfrm>
          <a:custGeom>
            <a:rect b="b" l="l" r="r" t="t"/>
            <a:pathLst>
              <a:path extrusionOk="0" h="11636629" w="13445617">
                <a:moveTo>
                  <a:pt x="0" y="0"/>
                </a:moveTo>
                <a:lnTo>
                  <a:pt x="13445617" y="0"/>
                </a:lnTo>
                <a:lnTo>
                  <a:pt x="13445617" y="11636629"/>
                </a:lnTo>
                <a:lnTo>
                  <a:pt x="0" y="11636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258" name="Google Shape;258;p8"/>
          <p:cNvSpPr/>
          <p:nvPr/>
        </p:nvSpPr>
        <p:spPr>
          <a:xfrm rot="-976001">
            <a:off x="-4614342" y="5979011"/>
            <a:ext cx="9228677" cy="7986998"/>
          </a:xfrm>
          <a:custGeom>
            <a:rect b="b" l="l" r="r" t="t"/>
            <a:pathLst>
              <a:path extrusionOk="0" h="10649331" w="12304903">
                <a:moveTo>
                  <a:pt x="0" y="0"/>
                </a:moveTo>
                <a:lnTo>
                  <a:pt x="12304903" y="0"/>
                </a:lnTo>
                <a:lnTo>
                  <a:pt x="12304903" y="10649331"/>
                </a:lnTo>
                <a:lnTo>
                  <a:pt x="0" y="10649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259" name="Google Shape;259;p8"/>
          <p:cNvSpPr/>
          <p:nvPr/>
        </p:nvSpPr>
        <p:spPr>
          <a:xfrm>
            <a:off x="836683" y="2390130"/>
            <a:ext cx="7781735" cy="5506783"/>
          </a:xfrm>
          <a:custGeom>
            <a:rect b="b" l="l" r="r" t="t"/>
            <a:pathLst>
              <a:path extrusionOk="0" h="7342378" w="10375646">
                <a:moveTo>
                  <a:pt x="0" y="0"/>
                </a:moveTo>
                <a:lnTo>
                  <a:pt x="10375646" y="0"/>
                </a:lnTo>
                <a:lnTo>
                  <a:pt x="10375646" y="7342378"/>
                </a:lnTo>
                <a:lnTo>
                  <a:pt x="0" y="7342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8"/>
          <p:cNvSpPr/>
          <p:nvPr/>
        </p:nvSpPr>
        <p:spPr>
          <a:xfrm>
            <a:off x="8753525" y="2390125"/>
            <a:ext cx="7649528" cy="5384482"/>
          </a:xfrm>
          <a:custGeom>
            <a:rect b="b" l="l" r="r" t="t"/>
            <a:pathLst>
              <a:path extrusionOk="0" h="7179310" w="10199370">
                <a:moveTo>
                  <a:pt x="0" y="0"/>
                </a:moveTo>
                <a:lnTo>
                  <a:pt x="10199370" y="0"/>
                </a:lnTo>
                <a:lnTo>
                  <a:pt x="10199370" y="7179310"/>
                </a:lnTo>
                <a:lnTo>
                  <a:pt x="0" y="7179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996" r="-996" t="0"/>
            </a:stretch>
          </a:blipFill>
          <a:ln>
            <a:noFill/>
          </a:ln>
        </p:spPr>
      </p:sp>
      <p:sp>
        <p:nvSpPr>
          <p:cNvPr id="261" name="Google Shape;261;p8"/>
          <p:cNvSpPr txBox="1"/>
          <p:nvPr/>
        </p:nvSpPr>
        <p:spPr>
          <a:xfrm>
            <a:off x="826110" y="955937"/>
            <a:ext cx="14641881" cy="1205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DETECCIÓN DE ANOMALÍAS</a:t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826110" y="322725"/>
            <a:ext cx="6460548" cy="1069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786" u="none" cap="none" strike="noStrike">
                <a:solidFill>
                  <a:srgbClr val="18C6B6"/>
                </a:solidFill>
                <a:latin typeface="Arial"/>
                <a:ea typeface="Arial"/>
                <a:cs typeface="Arial"/>
                <a:sym typeface="Arial"/>
              </a:rPr>
              <a:t>VISUALIZACIÓN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10019522" y="7595510"/>
            <a:ext cx="5651059" cy="13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5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Revela picos inusuales de publicaciones (ej., medianoche), indicando posible actividad masiva y automatizada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2014150" y="7944495"/>
            <a:ext cx="5898669" cy="96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5" u="none" cap="none" strike="noStrike">
                <a:solidFill>
                  <a:srgbClr val="EDE8E4"/>
                </a:solidFill>
                <a:latin typeface="Arial"/>
                <a:ea typeface="Arial"/>
                <a:cs typeface="Arial"/>
                <a:sym typeface="Arial"/>
              </a:rPr>
              <a:t>la mayoría de los listados de alto riesgo se concentran en el rango de precio bajo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8E4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/>
          <p:nvPr/>
        </p:nvSpPr>
        <p:spPr>
          <a:xfrm>
            <a:off x="438131" y="7173582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274" name="Google Shape;274;p9"/>
          <p:cNvSpPr/>
          <p:nvPr/>
        </p:nvSpPr>
        <p:spPr>
          <a:xfrm>
            <a:off x="11849738" y="-4940726"/>
            <a:ext cx="7641717" cy="6808089"/>
          </a:xfrm>
          <a:custGeom>
            <a:rect b="b" l="l" r="r" t="t"/>
            <a:pathLst>
              <a:path extrusionOk="0" h="9077452" w="10188956">
                <a:moveTo>
                  <a:pt x="0" y="0"/>
                </a:moveTo>
                <a:lnTo>
                  <a:pt x="10188956" y="0"/>
                </a:lnTo>
                <a:lnTo>
                  <a:pt x="10188956" y="9077452"/>
                </a:lnTo>
                <a:lnTo>
                  <a:pt x="0" y="9077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275" name="Google Shape;275;p9"/>
          <p:cNvSpPr/>
          <p:nvPr/>
        </p:nvSpPr>
        <p:spPr>
          <a:xfrm rot="-8798399">
            <a:off x="13156928" y="101657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276" name="Google Shape;276;p9"/>
          <p:cNvSpPr/>
          <p:nvPr/>
        </p:nvSpPr>
        <p:spPr>
          <a:xfrm rot="-8798399">
            <a:off x="-2994859" y="-8646024"/>
            <a:ext cx="9798178" cy="13143927"/>
          </a:xfrm>
          <a:custGeom>
            <a:rect b="b" l="l" r="r" t="t"/>
            <a:pathLst>
              <a:path extrusionOk="0" h="17525237" w="13064237">
                <a:moveTo>
                  <a:pt x="0" y="0"/>
                </a:moveTo>
                <a:lnTo>
                  <a:pt x="13064237" y="0"/>
                </a:lnTo>
                <a:lnTo>
                  <a:pt x="13064237" y="17525237"/>
                </a:lnTo>
                <a:lnTo>
                  <a:pt x="0" y="1752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" r="-37" t="0"/>
            </a:stretch>
          </a:blipFill>
          <a:ln>
            <a:noFill/>
          </a:ln>
        </p:spPr>
      </p:sp>
      <p:sp>
        <p:nvSpPr>
          <p:cNvPr id="277" name="Google Shape;277;p9"/>
          <p:cNvSpPr/>
          <p:nvPr/>
        </p:nvSpPr>
        <p:spPr>
          <a:xfrm rot="9961243">
            <a:off x="12217189" y="-3026819"/>
            <a:ext cx="10084213" cy="8727472"/>
          </a:xfrm>
          <a:custGeom>
            <a:rect b="b" l="l" r="r" t="t"/>
            <a:pathLst>
              <a:path extrusionOk="0" h="11636629" w="13445617">
                <a:moveTo>
                  <a:pt x="0" y="0"/>
                </a:moveTo>
                <a:lnTo>
                  <a:pt x="13445617" y="0"/>
                </a:lnTo>
                <a:lnTo>
                  <a:pt x="13445617" y="11636629"/>
                </a:lnTo>
                <a:lnTo>
                  <a:pt x="0" y="11636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278" name="Google Shape;278;p9"/>
          <p:cNvSpPr/>
          <p:nvPr/>
        </p:nvSpPr>
        <p:spPr>
          <a:xfrm rot="-976001">
            <a:off x="-4614342" y="5979011"/>
            <a:ext cx="9228677" cy="7986998"/>
          </a:xfrm>
          <a:custGeom>
            <a:rect b="b" l="l" r="r" t="t"/>
            <a:pathLst>
              <a:path extrusionOk="0" h="10649331" w="12304903">
                <a:moveTo>
                  <a:pt x="0" y="0"/>
                </a:moveTo>
                <a:lnTo>
                  <a:pt x="12304903" y="0"/>
                </a:lnTo>
                <a:lnTo>
                  <a:pt x="12304903" y="10649331"/>
                </a:lnTo>
                <a:lnTo>
                  <a:pt x="0" y="10649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" l="0" r="0" t="-9"/>
            </a:stretch>
          </a:blipFill>
          <a:ln>
            <a:noFill/>
          </a:ln>
        </p:spPr>
      </p:sp>
      <p:sp>
        <p:nvSpPr>
          <p:cNvPr id="279" name="Google Shape;279;p9"/>
          <p:cNvSpPr/>
          <p:nvPr/>
        </p:nvSpPr>
        <p:spPr>
          <a:xfrm>
            <a:off x="3710275" y="6188175"/>
            <a:ext cx="9730740" cy="3571018"/>
          </a:xfrm>
          <a:custGeom>
            <a:rect b="b" l="l" r="r" t="t"/>
            <a:pathLst>
              <a:path extrusionOk="0" h="4761357" w="12974320">
                <a:moveTo>
                  <a:pt x="0" y="0"/>
                </a:moveTo>
                <a:lnTo>
                  <a:pt x="12974320" y="0"/>
                </a:lnTo>
                <a:lnTo>
                  <a:pt x="12974320" y="4761357"/>
                </a:lnTo>
                <a:lnTo>
                  <a:pt x="0" y="4761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870" r="-2871" t="0"/>
            </a:stretch>
          </a:blipFill>
          <a:ln>
            <a:noFill/>
          </a:ln>
        </p:spPr>
      </p:sp>
      <p:sp>
        <p:nvSpPr>
          <p:cNvPr id="280" name="Google Shape;280;p9"/>
          <p:cNvSpPr/>
          <p:nvPr/>
        </p:nvSpPr>
        <p:spPr>
          <a:xfrm>
            <a:off x="3710275" y="2161100"/>
            <a:ext cx="9734931" cy="3945541"/>
          </a:xfrm>
          <a:custGeom>
            <a:rect b="b" l="l" r="r" t="t"/>
            <a:pathLst>
              <a:path extrusionOk="0" h="5260721" w="12979908">
                <a:moveTo>
                  <a:pt x="0" y="0"/>
                </a:moveTo>
                <a:lnTo>
                  <a:pt x="12979908" y="0"/>
                </a:lnTo>
                <a:lnTo>
                  <a:pt x="12979908" y="5260721"/>
                </a:lnTo>
                <a:lnTo>
                  <a:pt x="0" y="5260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407" r="-7406" t="0"/>
            </a:stretch>
          </a:blipFill>
          <a:ln>
            <a:noFill/>
          </a:ln>
        </p:spPr>
      </p:sp>
      <p:sp>
        <p:nvSpPr>
          <p:cNvPr id="281" name="Google Shape;281;p9"/>
          <p:cNvSpPr txBox="1"/>
          <p:nvPr/>
        </p:nvSpPr>
        <p:spPr>
          <a:xfrm>
            <a:off x="826110" y="955937"/>
            <a:ext cx="14641881" cy="1205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27" u="none" cap="none" strike="noStrike">
                <a:solidFill>
                  <a:srgbClr val="152540"/>
                </a:solidFill>
                <a:latin typeface="Arial"/>
                <a:ea typeface="Arial"/>
                <a:cs typeface="Arial"/>
                <a:sym typeface="Arial"/>
              </a:rPr>
              <a:t>DETECCIÓN DE ANOMALÍAS</a:t>
            </a:r>
            <a:endParaRPr/>
          </a:p>
        </p:txBody>
      </p:sp>
      <p:sp>
        <p:nvSpPr>
          <p:cNvPr id="282" name="Google Shape;282;p9"/>
          <p:cNvSpPr txBox="1"/>
          <p:nvPr/>
        </p:nvSpPr>
        <p:spPr>
          <a:xfrm>
            <a:off x="826110" y="322725"/>
            <a:ext cx="6460548" cy="1069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786" u="none" cap="none" strike="noStrike">
                <a:solidFill>
                  <a:srgbClr val="18C6B6"/>
                </a:solidFill>
                <a:latin typeface="Arial"/>
                <a:ea typeface="Arial"/>
                <a:cs typeface="Arial"/>
                <a:sym typeface="Arial"/>
              </a:rPr>
              <a:t>VISUALIZACIÓN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